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Lst>
  <p:sldSz cy="6858000" cx="12192000"/>
  <p:notesSz cx="6858000" cy="9144000"/>
  <p:embeddedFontLst>
    <p:embeddedFont>
      <p:font typeface="Tahoma"/>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23" Type="http://schemas.openxmlformats.org/officeDocument/2006/relationships/font" Target="fonts/Tahoma-bold.fntdata"/><Relationship Id="rId122" Type="http://schemas.openxmlformats.org/officeDocument/2006/relationships/font" Target="fonts/Tahoma-regular.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0" name="Shape 9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1" name="Shape 9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Revisit this slide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57" name="Shape 9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63" name="Shape 96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64" name="Shape 96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972" name="Shape 97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 name="Shape 978"/>
        <p:cNvGrpSpPr/>
        <p:nvPr/>
      </p:nvGrpSpPr>
      <p:grpSpPr>
        <a:xfrm>
          <a:off x="0" y="0"/>
          <a:ext cx="0" cy="0"/>
          <a:chOff x="0" y="0"/>
          <a:chExt cx="0" cy="0"/>
        </a:xfrm>
      </p:grpSpPr>
      <p:sp>
        <p:nvSpPr>
          <p:cNvPr id="979" name="Shape 9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80" name="Shape 98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81" name="Shape 98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90" name="Shape 99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997" name="Shape 9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04" name="Shape 10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011" name="Shape 101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19" name="Shape 101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26" name="Shape 102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27" name="Shape 102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0" name="Shape 17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1" name="Shape 1031"/>
        <p:cNvGrpSpPr/>
        <p:nvPr/>
      </p:nvGrpSpPr>
      <p:grpSpPr>
        <a:xfrm>
          <a:off x="0" y="0"/>
          <a:ext cx="0" cy="0"/>
          <a:chOff x="0" y="0"/>
          <a:chExt cx="0" cy="0"/>
        </a:xfrm>
      </p:grpSpPr>
      <p:sp>
        <p:nvSpPr>
          <p:cNvPr id="1032" name="Shape 103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33" name="Shape 10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 name="Shape 1038"/>
        <p:cNvGrpSpPr/>
        <p:nvPr/>
      </p:nvGrpSpPr>
      <p:grpSpPr>
        <a:xfrm>
          <a:off x="0" y="0"/>
          <a:ext cx="0" cy="0"/>
          <a:chOff x="0" y="0"/>
          <a:chExt cx="0" cy="0"/>
        </a:xfrm>
      </p:grpSpPr>
      <p:sp>
        <p:nvSpPr>
          <p:cNvPr id="1039" name="Shape 103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40" name="Shape 10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 name="Shape 1045"/>
        <p:cNvGrpSpPr/>
        <p:nvPr/>
      </p:nvGrpSpPr>
      <p:grpSpPr>
        <a:xfrm>
          <a:off x="0" y="0"/>
          <a:ext cx="0" cy="0"/>
          <a:chOff x="0" y="0"/>
          <a:chExt cx="0" cy="0"/>
        </a:xfrm>
      </p:grpSpPr>
      <p:sp>
        <p:nvSpPr>
          <p:cNvPr id="1046" name="Shape 104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47" name="Shape 10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2" name="Shape 1052"/>
        <p:cNvGrpSpPr/>
        <p:nvPr/>
      </p:nvGrpSpPr>
      <p:grpSpPr>
        <a:xfrm>
          <a:off x="0" y="0"/>
          <a:ext cx="0" cy="0"/>
          <a:chOff x="0" y="0"/>
          <a:chExt cx="0" cy="0"/>
        </a:xfrm>
      </p:grpSpPr>
      <p:sp>
        <p:nvSpPr>
          <p:cNvPr id="1053" name="Shape 105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54" name="Shape 10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61" name="Shape 10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6" name="Shape 1066"/>
        <p:cNvGrpSpPr/>
        <p:nvPr/>
      </p:nvGrpSpPr>
      <p:grpSpPr>
        <a:xfrm>
          <a:off x="0" y="0"/>
          <a:ext cx="0" cy="0"/>
          <a:chOff x="0" y="0"/>
          <a:chExt cx="0" cy="0"/>
        </a:xfrm>
      </p:grpSpPr>
      <p:sp>
        <p:nvSpPr>
          <p:cNvPr id="1067" name="Shape 106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68" name="Shape 10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74" name="Shape 10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9" name="Shape 1079"/>
        <p:cNvGrpSpPr/>
        <p:nvPr/>
      </p:nvGrpSpPr>
      <p:grpSpPr>
        <a:xfrm>
          <a:off x="0" y="0"/>
          <a:ext cx="0" cy="0"/>
          <a:chOff x="0" y="0"/>
          <a:chExt cx="0" cy="0"/>
        </a:xfrm>
      </p:grpSpPr>
      <p:sp>
        <p:nvSpPr>
          <p:cNvPr id="1080" name="Shape 10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081" name="Shape 108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82" name="Shape 108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7" name="Shape 17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4154487" y="71438"/>
            <a:ext cx="15540038" cy="8742362"/>
          </a:xfrm>
          <a:custGeom>
            <a:pathLst>
              <a:path extrusionOk="0" h="120000" w="120000">
                <a:moveTo>
                  <a:pt x="0" y="0"/>
                </a:moveTo>
                <a:lnTo>
                  <a:pt x="120000" y="0"/>
                </a:lnTo>
                <a:lnTo>
                  <a:pt x="120000" y="120000"/>
                </a:lnTo>
                <a:lnTo>
                  <a:pt x="0" y="120000"/>
                </a:lnTo>
                <a:close/>
              </a:path>
            </a:pathLst>
          </a:custGeom>
          <a:noFill/>
          <a:ln>
            <a:noFill/>
          </a:ln>
        </p:spPr>
      </p:sp>
      <p:sp>
        <p:nvSpPr>
          <p:cNvPr id="188" name="Shape 188"/>
          <p:cNvSpPr txBox="1"/>
          <p:nvPr>
            <p:ph idx="1" type="body"/>
          </p:nvPr>
        </p:nvSpPr>
        <p:spPr>
          <a:xfrm>
            <a:off x="754062" y="8893175"/>
            <a:ext cx="5680075" cy="134143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 name="Shape 20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2" name="Shape 20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11" name="Shape 21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21" name="Shape 22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46" name="Shape 24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02" name="Shape 10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53" name="Shape 25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68" name="Shape 2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75" name="Shape 27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98" name="Shape 29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05" name="Shape 30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13" name="Shape 31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29" name="Shape 3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35" name="Shape 33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09" name="Shape 10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42" name="Shape 34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50" name="Shape 35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56" name="Shape 3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63" name="Shape 36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71" name="Shape 37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78" name="Shape 37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86" name="Shape 38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93" name="Shape 3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99" name="Shape 39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07" name="Shape 40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17" name="Shape 11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14" name="Shape 41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22" name="Shape 42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29" name="Shape 4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35" name="Shape 43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43" name="Shape 44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49" name="Shape 44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56" name="Shape 4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63" name="Shape 46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74" name="Shape 47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81" name="Shape 48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24" name="Shape 12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91" name="Shape 49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99" name="Shape 49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11" name="Shape 51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17" name="Shape 51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25" name="Shape 52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33" name="Shape 53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45" name="Shape 54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6" name="Shape 5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2" name="Shape 5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9" name="Shape 5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1" name="Shape 13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6" name="Shape 5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3" name="Shape 58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2" name="Shape 5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03" name="Shape 60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12" name="Shape 61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22" name="Shape 62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2" name="Shape 6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1" name="Shape 6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9" name="Shape 6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6" name="Shape 6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0" name="Shape 14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3" name="Shape 6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74" name="Shape 6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5" name="Shape 68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5" name="Shape 69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06" name="Shape 70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9" name="Shape 71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5" name="Shape 72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34" name="Shape 73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2" name="Shape 7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9" name="Shape 7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7" name="Shape 14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Revisit this slide</a:t>
            </a:r>
          </a:p>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If</a:t>
            </a:r>
            <a:r>
              <a:rPr b="0" i="1" lang="en-US" sz="12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M</a:t>
            </a:r>
            <a:r>
              <a:rPr b="0" baseline="-25000" i="0" lang="en-US" sz="1200" u="none" cap="none" strike="noStrike">
                <a:solidFill>
                  <a:schemeClr val="dk1"/>
                </a:solidFill>
                <a:latin typeface="Calibri"/>
                <a:ea typeface="Calibri"/>
                <a:cs typeface="Calibri"/>
                <a:sym typeface="Calibri"/>
              </a:rPr>
              <a:t>w,d </a:t>
            </a:r>
            <a:r>
              <a:rPr b="0" i="0" lang="en-US" sz="1200" u="none" cap="none" strike="noStrike">
                <a:solidFill>
                  <a:schemeClr val="dk1"/>
                </a:solidFill>
                <a:latin typeface="Calibri"/>
                <a:ea typeface="Calibri"/>
                <a:cs typeface="Calibri"/>
                <a:sym typeface="Calibri"/>
              </a:rPr>
              <a:t>is the distributional input, then the goal is to reduce M</a:t>
            </a:r>
            <a:r>
              <a:rPr b="0" baseline="-25000" i="0" lang="en-US" sz="1200" u="none" cap="none" strike="noStrike">
                <a:solidFill>
                  <a:schemeClr val="dk1"/>
                </a:solidFill>
                <a:latin typeface="Calibri"/>
                <a:ea typeface="Calibri"/>
                <a:cs typeface="Calibri"/>
                <a:sym typeface="Calibri"/>
              </a:rPr>
              <a:t>w,d </a:t>
            </a:r>
            <a:r>
              <a:rPr b="0" i="0" lang="en-US" sz="1200" u="none" cap="none" strike="noStrike">
                <a:solidFill>
                  <a:schemeClr val="dk1"/>
                </a:solidFill>
                <a:latin typeface="Calibri"/>
                <a:ea typeface="Calibri"/>
                <a:cs typeface="Calibri"/>
                <a:sym typeface="Calibri"/>
              </a:rPr>
              <a:t>into M</a:t>
            </a:r>
            <a:r>
              <a:rPr b="0" baseline="-25000" i="0" lang="en-US" sz="1200" u="none" cap="none" strike="noStrike">
                <a:solidFill>
                  <a:schemeClr val="dk1"/>
                </a:solidFill>
                <a:latin typeface="Calibri"/>
                <a:ea typeface="Calibri"/>
                <a:cs typeface="Calibri"/>
                <a:sym typeface="Calibri"/>
              </a:rPr>
              <a:t>w,k</a:t>
            </a:r>
            <a:r>
              <a:rPr b="0" i="0" lang="en-US" sz="1200" u="none" cap="none" strike="noStrike">
                <a:solidFill>
                  <a:schemeClr val="dk1"/>
                </a:solidFill>
                <a:latin typeface="Calibri"/>
                <a:ea typeface="Calibri"/>
                <a:cs typeface="Calibri"/>
                <a:sym typeface="Calibri"/>
              </a:rPr>
              <a:t> where k &lt;&lt; d while preserving the similarity.</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48" name="Shape 14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7" name="Shape 7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65" name="Shape 76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66" name="Shape 76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781" name="Shape 78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93" name="Shape 79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2" name="Shape 8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8" name="Shape 808"/>
        <p:cNvGrpSpPr/>
        <p:nvPr/>
      </p:nvGrpSpPr>
      <p:grpSpPr>
        <a:xfrm>
          <a:off x="0" y="0"/>
          <a:ext cx="0" cy="0"/>
          <a:chOff x="0" y="0"/>
          <a:chExt cx="0" cy="0"/>
        </a:xfrm>
      </p:grpSpPr>
      <p:sp>
        <p:nvSpPr>
          <p:cNvPr id="809" name="Shape 8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0" name="Shape 81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8" name="Shape 81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826" name="Shape 82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8" name="Shape 8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3" name="Shape 8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Revisit this slide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56" name="Shape 15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71" name="Shape 87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78" name="Shape 87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86" name="Shape 88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87" name="Shape 88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96" name="Shape 89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05" name="Shape 90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13" name="Shape 91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14" name="Shape 91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23" name="Shape 92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32" name="Shape 93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41" name="Shape 94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48" name="Shape 94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49" name="Shape 94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Arial"/>
              <a:buNone/>
              <a:defRPr b="0" i="0" sz="60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Times New Roman"/>
                <a:ea typeface="Times New Roman"/>
                <a:cs typeface="Times New Roman"/>
                <a:sym typeface="Times New Roman"/>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9pPr>
          </a:lstStyle>
          <a:p/>
        </p:txBody>
      </p:sp>
      <p:sp>
        <p:nvSpPr>
          <p:cNvPr id="18" name="Shape 1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 name="Shape 2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9" name="Shape 69"/>
        <p:cNvGrpSpPr/>
        <p:nvPr/>
      </p:nvGrpSpPr>
      <p:grpSpPr>
        <a:xfrm>
          <a:off x="0" y="0"/>
          <a:ext cx="0" cy="0"/>
          <a:chOff x="0" y="0"/>
          <a:chExt cx="0" cy="0"/>
        </a:xfrm>
      </p:grpSpPr>
      <p:sp>
        <p:nvSpPr>
          <p:cNvPr id="70" name="Shape 70"/>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32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1" name="Shape 71"/>
          <p:cNvSpPr/>
          <p:nvPr>
            <p:ph idx="2" type="pic"/>
          </p:nvPr>
        </p:nvSpPr>
        <p:spPr>
          <a:xfrm>
            <a:off x="5183187" y="987425"/>
            <a:ext cx="6172199" cy="487362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72" name="Shape 72"/>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Times New Roman"/>
                <a:ea typeface="Times New Roman"/>
                <a:cs typeface="Times New Roman"/>
                <a:sym typeface="Times New Roman"/>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9pPr>
          </a:lstStyle>
          <a:p/>
        </p:txBody>
      </p:sp>
      <p:sp>
        <p:nvSpPr>
          <p:cNvPr id="73" name="Shape 73"/>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4" name="Shape 74"/>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5" name="Shape 75"/>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6" name="Shape 76"/>
        <p:cNvGrpSpPr/>
        <p:nvPr/>
      </p:nvGrpSpPr>
      <p:grpSpPr>
        <a:xfrm>
          <a:off x="0" y="0"/>
          <a:ext cx="0" cy="0"/>
          <a:chOff x="0" y="0"/>
          <a:chExt cx="0" cy="0"/>
        </a:xfrm>
      </p:grpSpPr>
      <p:sp>
        <p:nvSpPr>
          <p:cNvPr id="77" name="Shape 77"/>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rot="5400000">
            <a:off x="3920331" y="-1256505"/>
            <a:ext cx="4351338" cy="105155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9" name="Shape 7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0" name="Shape 8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1" name="Shape 8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2" name="Shape 82"/>
        <p:cNvGrpSpPr/>
        <p:nvPr/>
      </p:nvGrpSpPr>
      <p:grpSpPr>
        <a:xfrm>
          <a:off x="0" y="0"/>
          <a:ext cx="0" cy="0"/>
          <a:chOff x="0" y="0"/>
          <a:chExt cx="0" cy="0"/>
        </a:xfrm>
      </p:grpSpPr>
      <p:sp>
        <p:nvSpPr>
          <p:cNvPr id="83" name="Shape 83"/>
          <p:cNvSpPr txBox="1"/>
          <p:nvPr>
            <p:ph type="title"/>
          </p:nvPr>
        </p:nvSpPr>
        <p:spPr>
          <a:xfrm rot="5400000">
            <a:off x="7133431" y="1956594"/>
            <a:ext cx="5811838" cy="262889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4" name="Shape 84"/>
          <p:cNvSpPr txBox="1"/>
          <p:nvPr>
            <p:ph idx="1" type="body"/>
          </p:nvPr>
        </p:nvSpPr>
        <p:spPr>
          <a:xfrm rot="5400000">
            <a:off x="1799431" y="-596105"/>
            <a:ext cx="5811838" cy="77342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5" name="Shape 8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6" name="Shape 8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7" name="Shape 8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4" name="Shape 2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6" name="Shape 2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7" name="Shape 27"/>
        <p:cNvGrpSpPr/>
        <p:nvPr/>
      </p:nvGrpSpPr>
      <p:grpSpPr>
        <a:xfrm>
          <a:off x="0" y="0"/>
          <a:ext cx="0" cy="0"/>
          <a:chOff x="0" y="0"/>
          <a:chExt cx="0" cy="0"/>
        </a:xfrm>
      </p:grpSpPr>
      <p:sp>
        <p:nvSpPr>
          <p:cNvPr id="28" name="Shape 28"/>
          <p:cNvSpPr txBox="1"/>
          <p:nvPr>
            <p:ph type="title"/>
          </p:nvPr>
        </p:nvSpPr>
        <p:spPr>
          <a:xfrm>
            <a:off x="415600" y="593366"/>
            <a:ext cx="11360798" cy="7635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3733"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3733">
                <a:solidFill>
                  <a:schemeClr val="dk1"/>
                </a:solidFill>
              </a:defRPr>
            </a:lvl2pPr>
            <a:lvl3pPr indent="0" lvl="2">
              <a:spcBef>
                <a:spcPts val="0"/>
              </a:spcBef>
              <a:buClr>
                <a:schemeClr val="dk1"/>
              </a:buClr>
              <a:buFont typeface="Arial"/>
              <a:buNone/>
              <a:defRPr sz="3733">
                <a:solidFill>
                  <a:schemeClr val="dk1"/>
                </a:solidFill>
              </a:defRPr>
            </a:lvl3pPr>
            <a:lvl4pPr indent="0" lvl="3">
              <a:spcBef>
                <a:spcPts val="0"/>
              </a:spcBef>
              <a:buClr>
                <a:schemeClr val="dk1"/>
              </a:buClr>
              <a:buFont typeface="Arial"/>
              <a:buNone/>
              <a:defRPr sz="3733">
                <a:solidFill>
                  <a:schemeClr val="dk1"/>
                </a:solidFill>
              </a:defRPr>
            </a:lvl4pPr>
            <a:lvl5pPr indent="0" lvl="4">
              <a:spcBef>
                <a:spcPts val="0"/>
              </a:spcBef>
              <a:buClr>
                <a:schemeClr val="dk1"/>
              </a:buClr>
              <a:buFont typeface="Arial"/>
              <a:buNone/>
              <a:defRPr sz="3733">
                <a:solidFill>
                  <a:schemeClr val="dk1"/>
                </a:solidFill>
              </a:defRPr>
            </a:lvl5pPr>
            <a:lvl6pPr indent="0" lvl="5">
              <a:spcBef>
                <a:spcPts val="0"/>
              </a:spcBef>
              <a:buClr>
                <a:schemeClr val="dk1"/>
              </a:buClr>
              <a:buFont typeface="Arial"/>
              <a:buNone/>
              <a:defRPr sz="3733">
                <a:solidFill>
                  <a:schemeClr val="dk1"/>
                </a:solidFill>
              </a:defRPr>
            </a:lvl6pPr>
            <a:lvl7pPr indent="0" lvl="6">
              <a:spcBef>
                <a:spcPts val="0"/>
              </a:spcBef>
              <a:buClr>
                <a:schemeClr val="dk1"/>
              </a:buClr>
              <a:buFont typeface="Arial"/>
              <a:buNone/>
              <a:defRPr sz="3733">
                <a:solidFill>
                  <a:schemeClr val="dk1"/>
                </a:solidFill>
              </a:defRPr>
            </a:lvl7pPr>
            <a:lvl8pPr indent="0" lvl="7">
              <a:spcBef>
                <a:spcPts val="0"/>
              </a:spcBef>
              <a:buClr>
                <a:schemeClr val="dk1"/>
              </a:buClr>
              <a:buFont typeface="Arial"/>
              <a:buNone/>
              <a:defRPr sz="3733">
                <a:solidFill>
                  <a:schemeClr val="dk1"/>
                </a:solidFill>
              </a:defRPr>
            </a:lvl8pPr>
            <a:lvl9pPr indent="0" lvl="8">
              <a:spcBef>
                <a:spcPts val="0"/>
              </a:spcBef>
              <a:buClr>
                <a:schemeClr val="dk1"/>
              </a:buClr>
              <a:buFont typeface="Arial"/>
              <a:buNone/>
              <a:defRPr sz="3733">
                <a:solidFill>
                  <a:schemeClr val="dk1"/>
                </a:solidFill>
              </a:defRPr>
            </a:lvl9pPr>
          </a:lstStyle>
          <a:p/>
        </p:txBody>
      </p:sp>
      <p:sp>
        <p:nvSpPr>
          <p:cNvPr id="29" name="Shape 29"/>
          <p:cNvSpPr txBox="1"/>
          <p:nvPr>
            <p:ph idx="1" type="body"/>
          </p:nvPr>
        </p:nvSpPr>
        <p:spPr>
          <a:xfrm>
            <a:off x="415600" y="1536633"/>
            <a:ext cx="11360798" cy="4555199"/>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2133"/>
              </a:spcAft>
              <a:buClr>
                <a:schemeClr val="dk2"/>
              </a:buClr>
              <a:buFont typeface="Arial"/>
              <a:buNone/>
              <a:defRPr b="0" i="0" sz="2400" u="none" cap="none" strike="noStrike">
                <a:solidFill>
                  <a:schemeClr val="dk2"/>
                </a:solidFill>
                <a:latin typeface="Arial"/>
                <a:ea typeface="Arial"/>
                <a:cs typeface="Arial"/>
                <a:sym typeface="Arial"/>
              </a:defRPr>
            </a:lvl1pPr>
            <a:lvl2pPr indent="-12684" lvl="1" marL="609585"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2pPr>
            <a:lvl3pPr indent="-12669" lvl="2" marL="1219170"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3pPr>
            <a:lvl4pPr indent="-12654" lvl="3" marL="1828754"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4pPr>
            <a:lvl5pPr indent="-12638" lvl="4" marL="2438339"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5pPr>
            <a:lvl6pPr indent="-12624" lvl="5" marL="3047924"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6pPr>
            <a:lvl7pPr indent="-12608" lvl="6" marL="3657509"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7pPr>
            <a:lvl8pPr indent="-12593" lvl="7" marL="4267093"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8pPr>
            <a:lvl9pPr indent="-12577" lvl="8" marL="4876678" marR="0" rtl="0" algn="l">
              <a:lnSpc>
                <a:spcPct val="115000"/>
              </a:lnSpc>
              <a:spcBef>
                <a:spcPts val="0"/>
              </a:spcBef>
              <a:spcAft>
                <a:spcPts val="2133"/>
              </a:spcAft>
              <a:buClr>
                <a:schemeClr val="dk2"/>
              </a:buClr>
              <a:buFont typeface="Arial"/>
              <a:buNone/>
              <a:defRPr b="0" i="0" sz="1867" u="none" cap="none" strike="noStrike">
                <a:solidFill>
                  <a:schemeClr val="dk2"/>
                </a:solidFill>
                <a:latin typeface="Arial"/>
                <a:ea typeface="Arial"/>
                <a:cs typeface="Arial"/>
                <a:sym typeface="Arial"/>
              </a:defRPr>
            </a:lvl9pPr>
          </a:lstStyle>
          <a:p/>
        </p:txBody>
      </p:sp>
      <p:sp>
        <p:nvSpPr>
          <p:cNvPr id="30" name="Shape 30"/>
          <p:cNvSpPr txBox="1"/>
          <p:nvPr>
            <p:ph idx="12" type="sldNum"/>
          </p:nvPr>
        </p:nvSpPr>
        <p:spPr>
          <a:xfrm>
            <a:off x="11296610" y="6217621"/>
            <a:ext cx="731599" cy="524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fld id="{00000000-1234-1234-1234-123412341234}" type="slidenum">
              <a:rPr lang="en-US" sz="1867">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831850" y="1709738"/>
            <a:ext cx="10515599" cy="28527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60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marR="0" rtl="0" algn="l">
              <a:lnSpc>
                <a:spcPct val="90000"/>
              </a:lnSpc>
              <a:spcBef>
                <a:spcPts val="1000"/>
              </a:spcBef>
              <a:buClr>
                <a:srgbClr val="888888"/>
              </a:buClr>
              <a:buFont typeface="Arial"/>
              <a:buNone/>
              <a:defRPr b="0" i="0" sz="2400" u="none" cap="none" strike="noStrike">
                <a:solidFill>
                  <a:srgbClr val="888888"/>
                </a:solidFill>
                <a:latin typeface="Times New Roman"/>
                <a:ea typeface="Times New Roman"/>
                <a:cs typeface="Times New Roman"/>
                <a:sym typeface="Times New Roman"/>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Times New Roman"/>
                <a:ea typeface="Times New Roman"/>
                <a:cs typeface="Times New Roman"/>
                <a:sym typeface="Times New Roman"/>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Times New Roman"/>
                <a:ea typeface="Times New Roman"/>
                <a:cs typeface="Times New Roman"/>
                <a:sym typeface="Times New Roman"/>
              </a:defRPr>
            </a:lvl9pPr>
          </a:lstStyle>
          <a:p/>
        </p:txBody>
      </p:sp>
      <p:sp>
        <p:nvSpPr>
          <p:cNvPr id="34" name="Shape 3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5" name="Shape 3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6" name="Shape 3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7" name="Shape 37"/>
        <p:cNvGrpSpPr/>
        <p:nvPr/>
      </p:nvGrpSpPr>
      <p:grpSpPr>
        <a:xfrm>
          <a:off x="0" y="0"/>
          <a:ext cx="0" cy="0"/>
          <a:chOff x="0" y="0"/>
          <a:chExt cx="0" cy="0"/>
        </a:xfrm>
      </p:grpSpPr>
      <p:sp>
        <p:nvSpPr>
          <p:cNvPr id="38" name="Shape 38"/>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9" name="Shape 39"/>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0" name="Shape 40"/>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1" name="Shape 4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2" name="Shape 4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3" name="Shape 4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839787"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6" name="Shape 46"/>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Times New Roman"/>
                <a:ea typeface="Times New Roman"/>
                <a:cs typeface="Times New Roman"/>
                <a:sym typeface="Times New Roman"/>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47" name="Shape 47"/>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8" name="Shape 48"/>
          <p:cNvSpPr txBox="1"/>
          <p:nvPr>
            <p:ph idx="3" type="body"/>
          </p:nvPr>
        </p:nvSpPr>
        <p:spPr>
          <a:xfrm>
            <a:off x="6172200" y="1681163"/>
            <a:ext cx="51831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Times New Roman"/>
                <a:ea typeface="Times New Roman"/>
                <a:cs typeface="Times New Roman"/>
                <a:sym typeface="Times New Roman"/>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49" name="Shape 49"/>
          <p:cNvSpPr txBox="1"/>
          <p:nvPr>
            <p:ph idx="4" type="body"/>
          </p:nvPr>
        </p:nvSpPr>
        <p:spPr>
          <a:xfrm>
            <a:off x="6172200" y="2505075"/>
            <a:ext cx="51831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0" name="Shape 5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1" name="Shape 5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2" name="Shape 5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5" name="Shape 5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7" name="Shape 5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8" name="Shape 58"/>
        <p:cNvGrpSpPr/>
        <p:nvPr/>
      </p:nvGrpSpPr>
      <p:grpSpPr>
        <a:xfrm>
          <a:off x="0" y="0"/>
          <a:ext cx="0" cy="0"/>
          <a:chOff x="0" y="0"/>
          <a:chExt cx="0" cy="0"/>
        </a:xfrm>
      </p:grpSpPr>
      <p:sp>
        <p:nvSpPr>
          <p:cNvPr id="59" name="Shape 5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0" name="Shape 6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1" name="Shape 6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2" name="Shape 62"/>
        <p:cNvGrpSpPr/>
        <p:nvPr/>
      </p:nvGrpSpPr>
      <p:grpSpPr>
        <a:xfrm>
          <a:off x="0" y="0"/>
          <a:ext cx="0" cy="0"/>
          <a:chOff x="0" y="0"/>
          <a:chExt cx="0" cy="0"/>
        </a:xfrm>
      </p:grpSpPr>
      <p:sp>
        <p:nvSpPr>
          <p:cNvPr id="63" name="Shape 63"/>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32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4" name="Shape 64"/>
          <p:cNvSpPr txBox="1"/>
          <p:nvPr>
            <p:ph idx="1" type="body"/>
          </p:nvPr>
        </p:nvSpPr>
        <p:spPr>
          <a:xfrm>
            <a:off x="5183187" y="987425"/>
            <a:ext cx="6172199" cy="4873624"/>
          </a:xfrm>
          <a:prstGeom prst="rect">
            <a:avLst/>
          </a:prstGeom>
          <a:noFill/>
          <a:ln>
            <a:noFill/>
          </a:ln>
        </p:spPr>
        <p:txBody>
          <a:bodyPr anchorCtr="0" anchor="t" bIns="91425" lIns="91425" rIns="91425"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Times New Roman"/>
                <a:ea typeface="Times New Roman"/>
                <a:cs typeface="Times New Roman"/>
                <a:sym typeface="Times New Roman"/>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5" name="Shape 65"/>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Times New Roman"/>
                <a:ea typeface="Times New Roman"/>
                <a:cs typeface="Times New Roman"/>
                <a:sym typeface="Times New Roman"/>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Times New Roman"/>
                <a:ea typeface="Times New Roman"/>
                <a:cs typeface="Times New Roman"/>
                <a:sym typeface="Times New Roman"/>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9pPr>
          </a:lstStyle>
          <a:p/>
        </p:txBody>
      </p:sp>
      <p:sp>
        <p:nvSpPr>
          <p:cNvPr id="66" name="Shape 6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7" name="Shape 6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8" name="Shape 6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Times New Roman"/>
                <a:ea typeface="Times New Roman"/>
                <a:cs typeface="Times New Roman"/>
                <a:sym typeface="Times New Roman"/>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 name="Shape 1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Shape 1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hyperlink" Target="mailto:anujgupta82@gmail.com" TargetMode="External"/><Relationship Id="rId7" Type="http://schemas.openxmlformats.org/officeDocument/2006/relationships/hyperlink" Target="mailto:satyamiitj89@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ebastianruder.com/word-embeddings-1/" TargetMode="External"/><Relationship Id="rId4" Type="http://schemas.openxmlformats.org/officeDocument/2006/relationships/hyperlink" Target="http://cs224d.stanford.edu/" TargetMode="External"/><Relationship Id="rId5" Type="http://schemas.openxmlformats.org/officeDocument/2006/relationships/hyperlink" Target="https://arxiv.org/pdf/1411.2738" TargetMode="External"/><Relationship Id="rId6" Type="http://schemas.openxmlformats.org/officeDocument/2006/relationships/hyperlink" Target="http://socher.org/" TargetMode="External"/></Relationships>
</file>

<file path=ppt/slides/_rels/slide106.xml.rels><?xml version="1.0" encoding="UTF-8" standalone="yes"?><Relationships xmlns="http://schemas.openxmlformats.org/package/2006/relationships"><Relationship Id="rId11" Type="http://schemas.openxmlformats.org/officeDocument/2006/relationships/hyperlink" Target="http://tdhopper.com/blog/2015/Sep/04/cross-entropy-and-kl-divergence/" TargetMode="External"/><Relationship Id="rId10" Type="http://schemas.openxmlformats.org/officeDocument/2006/relationships/hyperlink" Target="https://youtu.be/RJVL80Gg3lA" TargetMode="External"/><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hyperlink" Target="https://nlp.stanford.edu/pubs/glove.pdf" TargetMode="External"/><Relationship Id="rId4" Type="http://schemas.openxmlformats.org/officeDocument/2006/relationships/hyperlink" Target="http://rdipietro.github.io/friendly-intro-to-cross-entropy-loss/" TargetMode="External"/><Relationship Id="rId9" Type="http://schemas.openxmlformats.org/officeDocument/2006/relationships/hyperlink" Target="https://www.slideshare.net/ssuserb667a8/visualization-data-using-tsne" TargetMode="External"/><Relationship Id="rId5" Type="http://schemas.openxmlformats.org/officeDocument/2006/relationships/hyperlink" Target="http://rdipietro.github.io/friendly-intro-to-cross-entropy-loss/" TargetMode="External"/><Relationship Id="rId6" Type="http://schemas.openxmlformats.org/officeDocument/2006/relationships/hyperlink" Target="https://cs224d.stanford.edu/lectures/CS224d-Lecture3.pdf" TargetMode="External"/><Relationship Id="rId7" Type="http://schemas.openxmlformats.org/officeDocument/2006/relationships/hyperlink" Target="http://www.jmlr.org/papers/volume9/vandermaaten08a/vandermaaten08a.pdf" TargetMode="External"/><Relationship Id="rId8" Type="http://schemas.openxmlformats.org/officeDocument/2006/relationships/hyperlink" Target="http://distill.pub/2016/misread-tsne/"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rdipietro.github.io/friendly-intro-to-cross-entropy-loss/" TargetMode="External"/><Relationship Id="rId4" Type="http://schemas.openxmlformats.org/officeDocument/2006/relationships/hyperlink" Target="http://rdipietro.github.io/friendly-intro-to-cross-entropy-loss/" TargetMode="External"/><Relationship Id="rId9" Type="http://schemas.openxmlformats.org/officeDocument/2006/relationships/hyperlink" Target="http://web.stanford.edu/class/cs20si/" TargetMode="External"/><Relationship Id="rId5" Type="http://schemas.openxmlformats.org/officeDocument/2006/relationships/hyperlink" Target="https://en.wikipedia.org/wiki/Softmax_function" TargetMode="External"/><Relationship Id="rId6" Type="http://schemas.openxmlformats.org/officeDocument/2006/relationships/hyperlink" Target="http://cs231n.github.io/linear-classify/#softmax" TargetMode="External"/><Relationship Id="rId7" Type="http://schemas.openxmlformats.org/officeDocument/2006/relationships/hyperlink" Target="https://www.tensorflow.org/" TargetMode="External"/><Relationship Id="rId8" Type="http://schemas.openxmlformats.org/officeDocument/2006/relationships/hyperlink" Target="https://www.tensorflow.or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fifthelephant.talkfunnel.com/2017/17-learning-representations-of-text-for-nlp" TargetMode="External"/><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localhost:8888/notebooks/representation_learning/word2vec/BiGram_barebones_1_wiki.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4.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4.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7.png"/><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9.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ctrTitle"/>
          </p:nvPr>
        </p:nvSpPr>
        <p:spPr>
          <a:xfrm>
            <a:off x="1524000" y="1957639"/>
            <a:ext cx="9144000" cy="103249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dk1"/>
              </a:buClr>
              <a:buSzPct val="25000"/>
              <a:buFont typeface="Times New Roman"/>
              <a:buNone/>
            </a:pPr>
            <a:r>
              <a:t/>
            </a:r>
            <a:endParaRPr>
              <a:latin typeface="Times New Roman"/>
              <a:ea typeface="Times New Roman"/>
              <a:cs typeface="Times New Roman"/>
              <a:sym typeface="Times New Roman"/>
            </a:endParaRPr>
          </a:p>
          <a:p>
            <a:pPr indent="0" lvl="0" marL="0" marR="0" rtl="0" algn="ctr">
              <a:lnSpc>
                <a:spcPct val="90000"/>
              </a:lnSpc>
              <a:spcBef>
                <a:spcPts val="0"/>
              </a:spcBef>
              <a:buClr>
                <a:schemeClr val="dk1"/>
              </a:buClr>
              <a:buSzPct val="25000"/>
              <a:buFont typeface="Times New Roman"/>
              <a:buNone/>
            </a:pPr>
            <a:r>
              <a:rPr lang="en-US">
                <a:latin typeface="Times New Roman"/>
                <a:ea typeface="Times New Roman"/>
                <a:cs typeface="Times New Roman"/>
                <a:sym typeface="Times New Roman"/>
              </a:rPr>
              <a:t>Representation Learning of Text : Word Vectors</a:t>
            </a:r>
          </a:p>
        </p:txBody>
      </p:sp>
      <p:sp>
        <p:nvSpPr>
          <p:cNvPr id="94" name="Shape 94"/>
          <p:cNvSpPr txBox="1"/>
          <p:nvPr>
            <p:ph idx="1" type="subTitle"/>
          </p:nvPr>
        </p:nvSpPr>
        <p:spPr>
          <a:xfrm>
            <a:off x="4350250" y="3472275"/>
            <a:ext cx="3388200" cy="1143900"/>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Anuj Gupta</a:t>
            </a:r>
          </a:p>
          <a:p>
            <a:pPr indent="0" lvl="0" marL="0" marR="0" rtl="0" algn="ctr">
              <a:lnSpc>
                <a:spcPct val="90000"/>
              </a:lnSpc>
              <a:spcBef>
                <a:spcPts val="1000"/>
              </a:spcBef>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Satyam Saxena</a:t>
            </a:r>
          </a:p>
        </p:txBody>
      </p:sp>
      <p:pic>
        <p:nvPicPr>
          <p:cNvPr id="95" name="Shape 95"/>
          <p:cNvPicPr preferRelativeResize="0"/>
          <p:nvPr/>
        </p:nvPicPr>
        <p:blipFill rotWithShape="1">
          <a:blip r:embed="rId3">
            <a:alphaModFix/>
          </a:blip>
          <a:srcRect b="0" l="0" r="0" t="0"/>
          <a:stretch/>
        </p:blipFill>
        <p:spPr>
          <a:xfrm>
            <a:off x="9801135" y="6168358"/>
            <a:ext cx="2086063" cy="558184"/>
          </a:xfrm>
          <a:prstGeom prst="rect">
            <a:avLst/>
          </a:prstGeom>
          <a:noFill/>
          <a:ln>
            <a:noFill/>
          </a:ln>
        </p:spPr>
      </p:pic>
      <p:pic>
        <p:nvPicPr>
          <p:cNvPr id="96" name="Shape 96"/>
          <p:cNvPicPr preferRelativeResize="0"/>
          <p:nvPr/>
        </p:nvPicPr>
        <p:blipFill rotWithShape="1">
          <a:blip r:embed="rId4">
            <a:alphaModFix/>
          </a:blip>
          <a:srcRect b="0" l="0" r="0" t="0"/>
          <a:stretch/>
        </p:blipFill>
        <p:spPr>
          <a:xfrm>
            <a:off x="3507650" y="5395146"/>
            <a:ext cx="440700" cy="440700"/>
          </a:xfrm>
          <a:prstGeom prst="rect">
            <a:avLst/>
          </a:prstGeom>
          <a:noFill/>
          <a:ln>
            <a:noFill/>
          </a:ln>
        </p:spPr>
      </p:pic>
      <p:pic>
        <p:nvPicPr>
          <p:cNvPr id="97" name="Shape 97"/>
          <p:cNvPicPr preferRelativeResize="0"/>
          <p:nvPr/>
        </p:nvPicPr>
        <p:blipFill rotWithShape="1">
          <a:blip r:embed="rId5">
            <a:alphaModFix/>
          </a:blip>
          <a:srcRect b="0" l="0" r="0" t="0"/>
          <a:stretch/>
        </p:blipFill>
        <p:spPr>
          <a:xfrm>
            <a:off x="3447525" y="4690823"/>
            <a:ext cx="1322700" cy="628200"/>
          </a:xfrm>
          <a:prstGeom prst="rect">
            <a:avLst/>
          </a:prstGeom>
          <a:noFill/>
          <a:ln>
            <a:noFill/>
          </a:ln>
        </p:spPr>
      </p:pic>
      <p:sp>
        <p:nvSpPr>
          <p:cNvPr id="98" name="Shape 98"/>
          <p:cNvSpPr txBox="1"/>
          <p:nvPr/>
        </p:nvSpPr>
        <p:spPr>
          <a:xfrm>
            <a:off x="4498571" y="4768692"/>
            <a:ext cx="37242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Times New Roman"/>
                <a:ea typeface="Times New Roman"/>
                <a:cs typeface="Times New Roman"/>
                <a:sym typeface="Times New Roman"/>
              </a:rPr>
              <a:t>@anujgupta82, @</a:t>
            </a:r>
            <a:r>
              <a:rPr lang="en-US" sz="1800">
                <a:solidFill>
                  <a:schemeClr val="dk1"/>
                </a:solidFill>
                <a:latin typeface="Times New Roman"/>
                <a:ea typeface="Times New Roman"/>
                <a:cs typeface="Times New Roman"/>
                <a:sym typeface="Times New Roman"/>
              </a:rPr>
              <a:t>Satyam8989</a:t>
            </a:r>
          </a:p>
        </p:txBody>
      </p:sp>
      <p:sp>
        <p:nvSpPr>
          <p:cNvPr id="99" name="Shape 99"/>
          <p:cNvSpPr txBox="1"/>
          <p:nvPr/>
        </p:nvSpPr>
        <p:spPr>
          <a:xfrm>
            <a:off x="4027517" y="5403230"/>
            <a:ext cx="4954500" cy="646200"/>
          </a:xfrm>
          <a:prstGeom prst="rect">
            <a:avLst/>
          </a:prstGeom>
          <a:noFill/>
          <a:ln>
            <a:noFill/>
          </a:ln>
        </p:spPr>
        <p:txBody>
          <a:bodyPr anchorCtr="0" anchor="t" bIns="45700" lIns="91425" rIns="91425" tIns="45700">
            <a:noAutofit/>
          </a:bodyPr>
          <a:lstStyle/>
          <a:p>
            <a:pPr indent="0" lvl="0" marL="0" marR="0" rtl="0" algn="l">
              <a:spcBef>
                <a:spcPts val="0"/>
              </a:spcBef>
              <a:buNone/>
            </a:pPr>
            <a:r>
              <a:rPr lang="en-US" u="sng">
                <a:solidFill>
                  <a:schemeClr val="hlink"/>
                </a:solidFill>
                <a:latin typeface="Times New Roman"/>
                <a:ea typeface="Times New Roman"/>
                <a:cs typeface="Times New Roman"/>
                <a:sym typeface="Times New Roman"/>
                <a:hlinkClick r:id="rId6"/>
              </a:rPr>
              <a:t>anujgupta82@gmail.com</a:t>
            </a:r>
            <a:r>
              <a:rPr lang="en-US">
                <a:solidFill>
                  <a:schemeClr val="dk1"/>
                </a:solidFill>
                <a:latin typeface="Times New Roman"/>
                <a:ea typeface="Times New Roman"/>
                <a:cs typeface="Times New Roman"/>
                <a:sym typeface="Times New Roman"/>
              </a:rPr>
              <a:t>, </a:t>
            </a:r>
            <a:r>
              <a:rPr lang="en-US" u="sng">
                <a:solidFill>
                  <a:schemeClr val="hlink"/>
                </a:solidFill>
                <a:latin typeface="Times New Roman"/>
                <a:ea typeface="Times New Roman"/>
                <a:cs typeface="Times New Roman"/>
                <a:sym typeface="Times New Roman"/>
                <a:hlinkClick r:id="rId7"/>
              </a:rPr>
              <a:t>satyamiitj89@gmail.com</a:t>
            </a:r>
          </a:p>
          <a:p>
            <a:pPr indent="0" lvl="0" marL="0" marR="0" rtl="0" algn="l">
              <a:spcBef>
                <a:spcPts val="0"/>
              </a:spcBef>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idx="1" type="body"/>
          </p:nvPr>
        </p:nvSpPr>
        <p:spPr>
          <a:xfrm>
            <a:off x="559231" y="1407171"/>
            <a:ext cx="10925014" cy="494917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Embedding: Mapping between space with one dimension per linguistic unit (word, </a:t>
            </a:r>
            <a:r>
              <a:rPr lang="en-US"/>
              <a:t>character, </a:t>
            </a:r>
            <a:r>
              <a:rPr b="0" i="0" lang="en-US" sz="2800" u="none" cap="none" strike="noStrike">
                <a:solidFill>
                  <a:schemeClr val="dk1"/>
                </a:solidFill>
                <a:latin typeface="Times New Roman"/>
                <a:ea typeface="Times New Roman"/>
                <a:cs typeface="Times New Roman"/>
                <a:sym typeface="Times New Roman"/>
              </a:rPr>
              <a:t>phrase, sentence, document ) to a continuous vector space with much lower dimension.</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None/>
            </a:pPr>
            <a:r>
              <a:rPr b="0" i="0" lang="en-US" sz="2800" u="none" cap="none" strike="noStrike">
                <a:solidFill>
                  <a:schemeClr val="dk1"/>
                </a:solidFill>
                <a:latin typeface="Times New Roman"/>
                <a:ea typeface="Times New Roman"/>
                <a:cs typeface="Times New Roman"/>
                <a:sym typeface="Times New Roman"/>
              </a:rPr>
              <a:t>“You shall know a word by the company it keeps” - J R Firth</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One of the most successful ideas of modern statistical NLP </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67" name="Shape 16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8" name="Shape 958"/>
        <p:cNvGrpSpPr/>
        <p:nvPr/>
      </p:nvGrpSpPr>
      <p:grpSpPr>
        <a:xfrm>
          <a:off x="0" y="0"/>
          <a:ext cx="0" cy="0"/>
          <a:chOff x="0" y="0"/>
          <a:chExt cx="0" cy="0"/>
        </a:xfrm>
      </p:grpSpPr>
      <p:sp>
        <p:nvSpPr>
          <p:cNvPr id="959" name="Shape 959"/>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960" name="Shape 960"/>
          <p:cNvSpPr txBox="1"/>
          <p:nvPr>
            <p:ph idx="4294967295" type="body"/>
          </p:nvPr>
        </p:nvSpPr>
        <p:spPr>
          <a:xfrm>
            <a:off x="415650" y="334847"/>
            <a:ext cx="11360700" cy="57288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Despite this “equality” of algorithm, word2vec is still known to do better on several tasks. </a:t>
            </a:r>
          </a:p>
          <a:p>
            <a:pPr indent="0" lvl="0" marL="0" rtl="0">
              <a:spcBef>
                <a:spcPts val="0"/>
              </a:spcBef>
              <a:buNone/>
            </a:pPr>
            <a:r>
              <a:t/>
            </a:r>
            <a:endParaRPr sz="600">
              <a:solidFill>
                <a:srgbClr val="000000"/>
              </a:solidFill>
            </a:endParaRPr>
          </a:p>
          <a:p>
            <a:pPr lvl="0" rtl="0">
              <a:spcBef>
                <a:spcPts val="0"/>
              </a:spcBef>
              <a:buNone/>
            </a:pPr>
            <a:r>
              <a:t/>
            </a:r>
            <a:endParaRPr sz="600">
              <a:solidFill>
                <a:srgbClr val="000000"/>
              </a:solidFill>
            </a:endParaRPr>
          </a:p>
          <a:p>
            <a:pPr indent="-228600" lvl="0" marL="457200" rtl="0">
              <a:spcBef>
                <a:spcPts val="0"/>
              </a:spcBef>
              <a:buClr>
                <a:srgbClr val="000000"/>
              </a:buClr>
              <a:buChar char="●"/>
            </a:pPr>
            <a:r>
              <a:rPr lang="en-US">
                <a:solidFill>
                  <a:srgbClr val="000000"/>
                </a:solidFill>
              </a:rPr>
              <a:t>Why</a:t>
            </a:r>
            <a:r>
              <a:rPr lang="en-US">
                <a:solidFill>
                  <a:srgbClr val="000000"/>
                </a:solidFill>
              </a:rPr>
              <a:t> ?</a:t>
            </a:r>
          </a:p>
          <a:p>
            <a:pPr indent="-228600" lvl="1" marL="914400" rtl="0">
              <a:spcBef>
                <a:spcPts val="0"/>
              </a:spcBef>
              <a:buClr>
                <a:srgbClr val="000000"/>
              </a:buClr>
              <a:buChar char="○"/>
            </a:pPr>
            <a:r>
              <a:rPr lang="en-US">
                <a:solidFill>
                  <a:srgbClr val="000000"/>
                </a:solidFill>
              </a:rPr>
              <a:t>Levy et al. 2015 show : magic lies in </a:t>
            </a:r>
            <a:r>
              <a:rPr lang="en-US">
                <a:solidFill>
                  <a:srgbClr val="000000"/>
                </a:solidFill>
              </a:rPr>
              <a:t>Hyperparameters</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 name="Shape 965"/>
        <p:cNvGrpSpPr/>
        <p:nvPr/>
      </p:nvGrpSpPr>
      <p:grpSpPr>
        <a:xfrm>
          <a:off x="0" y="0"/>
          <a:ext cx="0" cy="0"/>
          <a:chOff x="0" y="0"/>
          <a:chExt cx="0" cy="0"/>
        </a:xfrm>
      </p:grpSpPr>
      <p:sp>
        <p:nvSpPr>
          <p:cNvPr id="966" name="Shape 96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lgn="l">
              <a:spcBef>
                <a:spcPts val="0"/>
              </a:spcBef>
              <a:buClr>
                <a:srgbClr val="000000"/>
              </a:buClr>
              <a:buSzPct val="25000"/>
              <a:buFont typeface="Arial"/>
              <a:buNone/>
            </a:pPr>
            <a:fld id="{00000000-1234-1234-1234-123412341234}" type="slidenum">
              <a:rPr lang="en-US" sz="1867">
                <a:solidFill>
                  <a:srgbClr val="000000"/>
                </a:solidFill>
                <a:latin typeface="Arial"/>
                <a:ea typeface="Arial"/>
                <a:cs typeface="Arial"/>
                <a:sym typeface="Arial"/>
              </a:rPr>
              <a:t>‹#›</a:t>
            </a:fld>
          </a:p>
        </p:txBody>
      </p:sp>
      <p:sp>
        <p:nvSpPr>
          <p:cNvPr id="967" name="Shape 967"/>
          <p:cNvSpPr txBox="1"/>
          <p:nvPr>
            <p:ph type="title"/>
          </p:nvPr>
        </p:nvSpPr>
        <p:spPr>
          <a:xfrm>
            <a:off x="415600" y="59966"/>
            <a:ext cx="11360700" cy="763500"/>
          </a:xfrm>
          <a:prstGeom prst="rect">
            <a:avLst/>
          </a:prstGeom>
        </p:spPr>
        <p:txBody>
          <a:bodyPr anchorCtr="0" anchor="t" bIns="91425" lIns="91425" rIns="91425" tIns="91425">
            <a:noAutofit/>
          </a:bodyPr>
          <a:lstStyle/>
          <a:p>
            <a:pPr lvl="0">
              <a:spcBef>
                <a:spcPts val="0"/>
              </a:spcBef>
              <a:buNone/>
            </a:pPr>
            <a:r>
              <a:rPr lang="en-US"/>
              <a:t>Hyperparameters	</a:t>
            </a:r>
          </a:p>
        </p:txBody>
      </p:sp>
      <p:sp>
        <p:nvSpPr>
          <p:cNvPr id="968" name="Shape 968"/>
          <p:cNvSpPr txBox="1"/>
          <p:nvPr>
            <p:ph idx="1" type="body"/>
          </p:nvPr>
        </p:nvSpPr>
        <p:spPr>
          <a:xfrm>
            <a:off x="415600" y="1003233"/>
            <a:ext cx="11360700" cy="45552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Pre-processing</a:t>
            </a:r>
          </a:p>
          <a:p>
            <a:pPr indent="-228600" lvl="1" marL="914400" rtl="0">
              <a:spcBef>
                <a:spcPts val="0"/>
              </a:spcBef>
              <a:buClr>
                <a:srgbClr val="000000"/>
              </a:buClr>
              <a:buChar char="○"/>
            </a:pPr>
            <a:r>
              <a:rPr lang="en-US">
                <a:solidFill>
                  <a:srgbClr val="000000"/>
                </a:solidFill>
              </a:rPr>
              <a:t>Dynamic context window</a:t>
            </a:r>
          </a:p>
          <a:p>
            <a:pPr indent="-228600" lvl="1" marL="914400" rtl="0">
              <a:spcBef>
                <a:spcPts val="0"/>
              </a:spcBef>
              <a:buClr>
                <a:srgbClr val="000000"/>
              </a:buClr>
              <a:buChar char="○"/>
            </a:pPr>
            <a:r>
              <a:rPr lang="en-US">
                <a:solidFill>
                  <a:srgbClr val="000000"/>
                </a:solidFill>
              </a:rPr>
              <a:t>Subsampling frequent words</a:t>
            </a:r>
          </a:p>
          <a:p>
            <a:pPr indent="-228600" lvl="1" marL="914400">
              <a:spcBef>
                <a:spcPts val="0"/>
              </a:spcBef>
              <a:buClr>
                <a:srgbClr val="000000"/>
              </a:buClr>
              <a:buChar char="○"/>
            </a:pPr>
            <a:r>
              <a:rPr lang="en-US">
                <a:solidFill>
                  <a:srgbClr val="000000"/>
                </a:solidFill>
              </a:rPr>
              <a:t>Deleting rare words</a:t>
            </a:r>
          </a:p>
          <a:p>
            <a:pPr lvl="0" marR="0" rtl="0" algn="l">
              <a:lnSpc>
                <a:spcPct val="115000"/>
              </a:lnSpc>
              <a:spcBef>
                <a:spcPts val="0"/>
              </a:spcBef>
              <a:spcAft>
                <a:spcPts val="2133"/>
              </a:spcAft>
              <a:buNone/>
            </a:pPr>
            <a:r>
              <a:t/>
            </a:r>
            <a:endParaRPr>
              <a:solidFill>
                <a:srgbClr val="000000"/>
              </a:solidFill>
            </a:endParaRPr>
          </a:p>
          <a:p>
            <a:pPr indent="-228600" lvl="0" marL="457200" rtl="0">
              <a:spcBef>
                <a:spcPts val="0"/>
              </a:spcBef>
              <a:buClr>
                <a:srgbClr val="000000"/>
              </a:buClr>
              <a:buChar char="●"/>
            </a:pPr>
            <a:r>
              <a:rPr lang="en-US">
                <a:solidFill>
                  <a:srgbClr val="000000"/>
                </a:solidFill>
              </a:rPr>
              <a:t>Post-processing</a:t>
            </a:r>
          </a:p>
          <a:p>
            <a:pPr indent="-228600" lvl="1" marL="914400" rtl="0">
              <a:spcBef>
                <a:spcPts val="0"/>
              </a:spcBef>
              <a:buClr>
                <a:srgbClr val="000000"/>
              </a:buClr>
              <a:buChar char="○"/>
            </a:pPr>
            <a:r>
              <a:rPr lang="en-US">
                <a:solidFill>
                  <a:srgbClr val="000000"/>
                </a:solidFill>
              </a:rPr>
              <a:t>Adding context words</a:t>
            </a:r>
          </a:p>
          <a:p>
            <a:pPr indent="-228600" lvl="1" marL="914400" rtl="0">
              <a:spcBef>
                <a:spcPts val="0"/>
              </a:spcBef>
              <a:buClr>
                <a:srgbClr val="000000"/>
              </a:buClr>
              <a:buChar char="○"/>
            </a:pPr>
            <a:r>
              <a:rPr lang="en-US">
                <a:solidFill>
                  <a:srgbClr val="000000"/>
                </a:solidFill>
              </a:rPr>
              <a:t>Vector normalization</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415600" y="136166"/>
            <a:ext cx="11360700" cy="763500"/>
          </a:xfrm>
          <a:prstGeom prst="rect">
            <a:avLst/>
          </a:prstGeom>
        </p:spPr>
        <p:txBody>
          <a:bodyPr anchorCtr="0" anchor="t" bIns="91425" lIns="91425" rIns="91425" tIns="91425">
            <a:noAutofit/>
          </a:bodyPr>
          <a:lstStyle/>
          <a:p>
            <a:pPr lvl="0" rtl="0">
              <a:lnSpc>
                <a:spcPct val="115000"/>
              </a:lnSpc>
              <a:spcBef>
                <a:spcPts val="0"/>
              </a:spcBef>
              <a:spcAft>
                <a:spcPts val="2133"/>
              </a:spcAft>
              <a:buNone/>
            </a:pPr>
            <a:r>
              <a:rPr lang="en-US" sz="3000">
                <a:solidFill>
                  <a:srgbClr val="000000"/>
                </a:solidFill>
              </a:rPr>
              <a:t>Pre-processing</a:t>
            </a:r>
          </a:p>
        </p:txBody>
      </p:sp>
      <p:sp>
        <p:nvSpPr>
          <p:cNvPr id="975" name="Shape 975"/>
          <p:cNvSpPr txBox="1"/>
          <p:nvPr>
            <p:ph idx="1" type="body"/>
          </p:nvPr>
        </p:nvSpPr>
        <p:spPr>
          <a:xfrm>
            <a:off x="415600" y="774633"/>
            <a:ext cx="11360700" cy="45552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Dynamic Context window	</a:t>
            </a:r>
          </a:p>
          <a:p>
            <a:pPr indent="-228600" lvl="1" marL="914400" rtl="0">
              <a:spcBef>
                <a:spcPts val="0"/>
              </a:spcBef>
              <a:buClr>
                <a:srgbClr val="000000"/>
              </a:buClr>
              <a:buChar char="○"/>
            </a:pPr>
            <a:r>
              <a:rPr lang="en-US">
                <a:solidFill>
                  <a:srgbClr val="000000"/>
                </a:solidFill>
              </a:rPr>
              <a:t>In DSM, context window: unweighted &amp; constant size. </a:t>
            </a:r>
          </a:p>
          <a:p>
            <a:pPr indent="-228600" lvl="1" marL="914400" rtl="0">
              <a:spcBef>
                <a:spcPts val="0"/>
              </a:spcBef>
              <a:buClr>
                <a:srgbClr val="000000"/>
              </a:buClr>
              <a:buChar char="○"/>
            </a:pPr>
            <a:r>
              <a:rPr lang="en-US">
                <a:solidFill>
                  <a:srgbClr val="000000"/>
                </a:solidFill>
              </a:rPr>
              <a:t>Glove &amp; SGNS - give more weightage to closer terms</a:t>
            </a:r>
          </a:p>
          <a:p>
            <a:pPr indent="-228600" lvl="1" marL="914400" rtl="0">
              <a:spcBef>
                <a:spcPts val="0"/>
              </a:spcBef>
              <a:buClr>
                <a:srgbClr val="000000"/>
              </a:buClr>
              <a:buChar char="○"/>
            </a:pPr>
            <a:r>
              <a:rPr lang="en-US">
                <a:solidFill>
                  <a:srgbClr val="000000"/>
                </a:solidFill>
              </a:rPr>
              <a:t>SGNS - even the window size can be dynamic and take a value between 1 &amp; max of windowsize.</a:t>
            </a:r>
          </a:p>
          <a:p>
            <a:pPr lvl="0" rtl="0">
              <a:spcBef>
                <a:spcPts val="0"/>
              </a:spcBef>
              <a:buNone/>
            </a:pPr>
            <a:r>
              <a:t/>
            </a:r>
            <a:endParaRPr sz="600">
              <a:solidFill>
                <a:srgbClr val="000000"/>
              </a:solidFill>
            </a:endParaRPr>
          </a:p>
          <a:p>
            <a:pPr indent="-228600" lvl="0" marL="457200" rtl="0">
              <a:spcBef>
                <a:spcPts val="0"/>
              </a:spcBef>
              <a:buClr>
                <a:srgbClr val="000000"/>
              </a:buClr>
              <a:buChar char="●"/>
            </a:pPr>
            <a:r>
              <a:rPr lang="en-US">
                <a:solidFill>
                  <a:srgbClr val="000000"/>
                </a:solidFill>
              </a:rPr>
              <a:t>Subsampling frequent words </a:t>
            </a:r>
          </a:p>
          <a:p>
            <a:pPr indent="-228600" lvl="1" marL="914400" rtl="0">
              <a:spcBef>
                <a:spcPts val="0"/>
              </a:spcBef>
              <a:buClr>
                <a:srgbClr val="000000"/>
              </a:buClr>
              <a:buChar char="○"/>
            </a:pPr>
            <a:r>
              <a:rPr lang="en-US">
                <a:solidFill>
                  <a:srgbClr val="000000"/>
                </a:solidFill>
              </a:rPr>
              <a:t>SGNS dilutes frequent words by randomly removing words whose frequency </a:t>
            </a:r>
            <a:r>
              <a:rPr i="1" lang="en-US">
                <a:solidFill>
                  <a:srgbClr val="000000"/>
                </a:solidFill>
              </a:rPr>
              <a:t>f </a:t>
            </a:r>
            <a:r>
              <a:rPr lang="en-US">
                <a:solidFill>
                  <a:srgbClr val="000000"/>
                </a:solidFill>
              </a:rPr>
              <a:t>is higher than some threshold </a:t>
            </a:r>
            <a:r>
              <a:rPr i="1" lang="en-US">
                <a:solidFill>
                  <a:srgbClr val="000000"/>
                </a:solidFill>
              </a:rPr>
              <a:t>t, </a:t>
            </a:r>
            <a:r>
              <a:rPr lang="en-US">
                <a:solidFill>
                  <a:srgbClr val="000000"/>
                </a:solidFill>
              </a:rPr>
              <a:t>with</a:t>
            </a:r>
            <a:r>
              <a:rPr lang="en-US">
                <a:solidFill>
                  <a:srgbClr val="000000"/>
                </a:solidFill>
              </a:rPr>
              <a:t> probability </a:t>
            </a:r>
          </a:p>
          <a:p>
            <a:pPr lvl="0" rtl="0">
              <a:spcBef>
                <a:spcPts val="0"/>
              </a:spcBef>
              <a:buNone/>
            </a:pPr>
            <a:r>
              <a:t/>
            </a:r>
            <a:endParaRPr sz="600">
              <a:solidFill>
                <a:srgbClr val="000000"/>
              </a:solidFill>
            </a:endParaRPr>
          </a:p>
          <a:p>
            <a:pPr indent="-228600" lvl="0" marL="457200" rtl="0">
              <a:spcBef>
                <a:spcPts val="0"/>
              </a:spcBef>
              <a:buClr>
                <a:srgbClr val="000000"/>
              </a:buClr>
              <a:buChar char="●"/>
            </a:pPr>
            <a:r>
              <a:rPr lang="en-US">
                <a:solidFill>
                  <a:srgbClr val="000000"/>
                </a:solidFill>
              </a:rPr>
              <a:t>Deleting rare words </a:t>
            </a:r>
          </a:p>
          <a:p>
            <a:pPr indent="-228600" lvl="1" marL="914400" rtl="0">
              <a:spcBef>
                <a:spcPts val="0"/>
              </a:spcBef>
              <a:buClr>
                <a:srgbClr val="000000"/>
              </a:buClr>
              <a:buChar char="○"/>
            </a:pPr>
            <a:r>
              <a:rPr lang="en-US">
                <a:solidFill>
                  <a:srgbClr val="000000"/>
                </a:solidFill>
              </a:rPr>
              <a:t>In SGNS, rare words are also deleted before creating context windows. </a:t>
            </a:r>
          </a:p>
          <a:p>
            <a:pPr indent="-342900" lvl="1" marL="914400" rtl="0">
              <a:spcBef>
                <a:spcPts val="0"/>
              </a:spcBef>
              <a:buClr>
                <a:srgbClr val="000000"/>
              </a:buClr>
              <a:buSzPct val="100000"/>
              <a:buChar char="○"/>
            </a:pPr>
            <a:r>
              <a:rPr i="1" lang="en-US" sz="1800">
                <a:solidFill>
                  <a:srgbClr val="000000"/>
                </a:solidFill>
              </a:rPr>
              <a:t>Levy et at(2015) show </a:t>
            </a:r>
            <a:r>
              <a:rPr lang="en-US" sz="1800">
                <a:solidFill>
                  <a:srgbClr val="000000"/>
                </a:solidFill>
              </a:rPr>
              <a:t>this didn’t have significant impact.</a:t>
            </a:r>
          </a:p>
        </p:txBody>
      </p:sp>
      <p:sp>
        <p:nvSpPr>
          <p:cNvPr id="976" name="Shape 97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pic>
        <p:nvPicPr>
          <p:cNvPr descr="Screen Shot 2017-05-26 at 11.52.40 AM.png" id="977" name="Shape 977"/>
          <p:cNvPicPr preferRelativeResize="0"/>
          <p:nvPr/>
        </p:nvPicPr>
        <p:blipFill>
          <a:blip r:embed="rId3">
            <a:alphaModFix/>
          </a:blip>
          <a:stretch>
            <a:fillRect/>
          </a:stretch>
        </p:blipFill>
        <p:spPr>
          <a:xfrm>
            <a:off x="5192275" y="4134000"/>
            <a:ext cx="1201825" cy="5867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 name="Shape 982"/>
        <p:cNvGrpSpPr/>
        <p:nvPr/>
      </p:nvGrpSpPr>
      <p:grpSpPr>
        <a:xfrm>
          <a:off x="0" y="0"/>
          <a:ext cx="0" cy="0"/>
          <a:chOff x="0" y="0"/>
          <a:chExt cx="0" cy="0"/>
        </a:xfrm>
      </p:grpSpPr>
      <p:sp>
        <p:nvSpPr>
          <p:cNvPr id="983" name="Shape 983"/>
          <p:cNvSpPr txBox="1"/>
          <p:nvPr>
            <p:ph type="title"/>
          </p:nvPr>
        </p:nvSpPr>
        <p:spPr>
          <a:xfrm>
            <a:off x="415600" y="593366"/>
            <a:ext cx="11360700" cy="763500"/>
          </a:xfrm>
          <a:prstGeom prst="rect">
            <a:avLst/>
          </a:prstGeom>
        </p:spPr>
        <p:txBody>
          <a:bodyPr anchorCtr="0" anchor="t" bIns="91425" lIns="91425" rIns="91425" tIns="91425">
            <a:noAutofit/>
          </a:bodyPr>
          <a:lstStyle/>
          <a:p>
            <a:pPr lvl="0">
              <a:spcBef>
                <a:spcPts val="0"/>
              </a:spcBef>
              <a:buNone/>
            </a:pPr>
            <a:r>
              <a:rPr lang="en-US"/>
              <a:t>Post-processing</a:t>
            </a:r>
          </a:p>
        </p:txBody>
      </p:sp>
      <p:sp>
        <p:nvSpPr>
          <p:cNvPr id="984" name="Shape 984"/>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Adding context vectors </a:t>
            </a:r>
          </a:p>
          <a:p>
            <a:pPr indent="-228600" lvl="1" marL="914400" rtl="0">
              <a:spcBef>
                <a:spcPts val="0"/>
              </a:spcBef>
              <a:buClr>
                <a:srgbClr val="000000"/>
              </a:buClr>
              <a:buChar char="○"/>
            </a:pPr>
            <a:r>
              <a:rPr lang="en-US">
                <a:solidFill>
                  <a:srgbClr val="000000"/>
                </a:solidFill>
              </a:rPr>
              <a:t>Glove adds word vectors and the context vectors for the final representation. </a:t>
            </a:r>
          </a:p>
          <a:p>
            <a:pPr indent="-228600" lvl="2" marL="1371600">
              <a:spcBef>
                <a:spcPts val="0"/>
              </a:spcBef>
              <a:buClr>
                <a:srgbClr val="000000"/>
              </a:buClr>
              <a:buChar char="■"/>
            </a:pPr>
            <a:r>
              <a:t/>
            </a:r>
            <a:endParaRPr>
              <a:solidFill>
                <a:srgbClr val="000000"/>
              </a:solidFill>
            </a:endParaRPr>
          </a:p>
          <a:p>
            <a:pPr lvl="0" rtl="0">
              <a:spcBef>
                <a:spcPts val="0"/>
              </a:spcBef>
              <a:buNone/>
            </a:pPr>
            <a:r>
              <a:t/>
            </a:r>
            <a:endParaRPr>
              <a:solidFill>
                <a:srgbClr val="000000"/>
              </a:solidFill>
            </a:endParaRPr>
          </a:p>
          <a:p>
            <a:pPr indent="-228600" lvl="0" marL="457200" rtl="0">
              <a:spcBef>
                <a:spcPts val="0"/>
              </a:spcBef>
              <a:buClr>
                <a:srgbClr val="000000"/>
              </a:buClr>
              <a:buChar char="●"/>
            </a:pPr>
            <a:r>
              <a:rPr lang="en-US">
                <a:solidFill>
                  <a:srgbClr val="000000"/>
                </a:solidFill>
              </a:rPr>
              <a:t>Vector normalization</a:t>
            </a:r>
          </a:p>
          <a:p>
            <a:pPr indent="-228600" lvl="1" marL="914400" rtl="0">
              <a:spcBef>
                <a:spcPts val="0"/>
              </a:spcBef>
              <a:buClr>
                <a:srgbClr val="000000"/>
              </a:buClr>
              <a:buChar char="○"/>
            </a:pPr>
            <a:r>
              <a:rPr lang="en-US">
                <a:solidFill>
                  <a:srgbClr val="000000"/>
                </a:solidFill>
              </a:rPr>
              <a:t>All vectors can be normalized to unit length </a:t>
            </a:r>
          </a:p>
        </p:txBody>
      </p:sp>
      <p:sp>
        <p:nvSpPr>
          <p:cNvPr id="985" name="Shape 985"/>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43.12 PM.png" id="986" name="Shape 986"/>
          <p:cNvPicPr preferRelativeResize="0"/>
          <p:nvPr/>
        </p:nvPicPr>
        <p:blipFill>
          <a:blip r:embed="rId3">
            <a:alphaModFix/>
          </a:blip>
          <a:stretch>
            <a:fillRect/>
          </a:stretch>
        </p:blipFill>
        <p:spPr>
          <a:xfrm>
            <a:off x="1790325" y="2473508"/>
            <a:ext cx="2043196" cy="4613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1" name="Shape 991"/>
        <p:cNvGrpSpPr/>
        <p:nvPr/>
      </p:nvGrpSpPr>
      <p:grpSpPr>
        <a:xfrm>
          <a:off x="0" y="0"/>
          <a:ext cx="0" cy="0"/>
          <a:chOff x="0" y="0"/>
          <a:chExt cx="0" cy="0"/>
        </a:xfrm>
      </p:grpSpPr>
      <p:sp>
        <p:nvSpPr>
          <p:cNvPr id="992" name="Shape 992"/>
          <p:cNvSpPr txBox="1"/>
          <p:nvPr>
            <p:ph type="title"/>
          </p:nvPr>
        </p:nvSpPr>
        <p:spPr>
          <a:xfrm>
            <a:off x="415600" y="-16233"/>
            <a:ext cx="11360700" cy="763500"/>
          </a:xfrm>
          <a:prstGeom prst="rect">
            <a:avLst/>
          </a:prstGeom>
        </p:spPr>
        <p:txBody>
          <a:bodyPr anchorCtr="0" anchor="t" bIns="91425" lIns="91425" rIns="91425" tIns="91425">
            <a:noAutofit/>
          </a:bodyPr>
          <a:lstStyle/>
          <a:p>
            <a:pPr lvl="0">
              <a:spcBef>
                <a:spcPts val="0"/>
              </a:spcBef>
              <a:buNone/>
            </a:pPr>
            <a:r>
              <a:rPr lang="en-US"/>
              <a:t>Key Take Home</a:t>
            </a:r>
          </a:p>
        </p:txBody>
      </p:sp>
      <p:sp>
        <p:nvSpPr>
          <p:cNvPr id="993" name="Shape 993"/>
          <p:cNvSpPr txBox="1"/>
          <p:nvPr>
            <p:ph idx="1" type="body"/>
          </p:nvPr>
        </p:nvSpPr>
        <p:spPr>
          <a:xfrm>
            <a:off x="415600" y="999008"/>
            <a:ext cx="11360700" cy="4555200"/>
          </a:xfrm>
          <a:prstGeom prst="rect">
            <a:avLst/>
          </a:prstGeom>
        </p:spPr>
        <p:txBody>
          <a:bodyPr anchorCtr="0" anchor="t" bIns="91425" lIns="91425" rIns="91425" tIns="91425">
            <a:noAutofit/>
          </a:bodyPr>
          <a:lstStyle/>
          <a:p>
            <a:pPr lvl="0" rtl="0">
              <a:spcBef>
                <a:spcPts val="0"/>
              </a:spcBef>
              <a:buNone/>
            </a:pPr>
            <a:r>
              <a:t/>
            </a:r>
            <a:endParaRPr sz="600">
              <a:solidFill>
                <a:srgbClr val="000000"/>
              </a:solidFill>
            </a:endParaRPr>
          </a:p>
          <a:p>
            <a:pPr indent="-228600" lvl="0" marL="457200" rtl="0">
              <a:spcBef>
                <a:spcPts val="0"/>
              </a:spcBef>
              <a:buClr>
                <a:srgbClr val="000000"/>
              </a:buClr>
              <a:buChar char="●"/>
            </a:pPr>
            <a:r>
              <a:rPr lang="en-US">
                <a:solidFill>
                  <a:srgbClr val="000000"/>
                </a:solidFill>
              </a:rPr>
              <a:t>Hyperparameters</a:t>
            </a:r>
            <a:r>
              <a:rPr lang="en-US">
                <a:solidFill>
                  <a:srgbClr val="000000"/>
                </a:solidFill>
              </a:rPr>
              <a:t> vs Algorithms</a:t>
            </a:r>
          </a:p>
          <a:p>
            <a:pPr indent="-228600" lvl="1" marL="914400" rtl="0">
              <a:spcBef>
                <a:spcPts val="0"/>
              </a:spcBef>
              <a:buClr>
                <a:srgbClr val="000000"/>
              </a:buClr>
              <a:buChar char="○"/>
            </a:pPr>
            <a:r>
              <a:rPr lang="en-US">
                <a:solidFill>
                  <a:srgbClr val="000000"/>
                </a:solidFill>
              </a:rPr>
              <a:t>Hyper parameter settings is more important than the algorithm choice </a:t>
            </a:r>
          </a:p>
          <a:p>
            <a:pPr indent="-228600" lvl="1" marL="914400" rtl="0">
              <a:spcBef>
                <a:spcPts val="0"/>
              </a:spcBef>
              <a:buClr>
                <a:srgbClr val="000000"/>
              </a:buClr>
              <a:buChar char="○"/>
            </a:pPr>
            <a:r>
              <a:rPr lang="en-US">
                <a:solidFill>
                  <a:srgbClr val="000000"/>
                </a:solidFill>
              </a:rPr>
              <a:t>No single algorithm consistently outperforms the other ones</a:t>
            </a:r>
          </a:p>
          <a:p>
            <a:pPr indent="0" lvl="0" marL="457200" rtl="0">
              <a:spcBef>
                <a:spcPts val="0"/>
              </a:spcBef>
              <a:buNone/>
            </a:pPr>
            <a:r>
              <a:rPr lang="en-US">
                <a:solidFill>
                  <a:srgbClr val="000000"/>
                </a:solidFill>
              </a:rPr>
              <a:t> </a:t>
            </a:r>
          </a:p>
          <a:p>
            <a:pPr indent="-228600" lvl="0" marL="457200" rtl="0">
              <a:spcBef>
                <a:spcPts val="0"/>
              </a:spcBef>
              <a:buClr>
                <a:srgbClr val="000000"/>
              </a:buClr>
              <a:buChar char="●"/>
            </a:pPr>
            <a:r>
              <a:rPr lang="en-US">
                <a:solidFill>
                  <a:srgbClr val="000000"/>
                </a:solidFill>
              </a:rPr>
              <a:t>Hyperparameters vs more data</a:t>
            </a:r>
          </a:p>
          <a:p>
            <a:pPr indent="-228600" lvl="1" marL="914400" rtl="0">
              <a:spcBef>
                <a:spcPts val="0"/>
              </a:spcBef>
              <a:buClr>
                <a:srgbClr val="000000"/>
              </a:buClr>
              <a:buChar char="○"/>
            </a:pPr>
            <a:r>
              <a:rPr lang="en-US">
                <a:solidFill>
                  <a:srgbClr val="000000"/>
                </a:solidFill>
              </a:rPr>
              <a:t>Training on larger corpus helps on some tasks </a:t>
            </a:r>
          </a:p>
          <a:p>
            <a:pPr indent="-228600" lvl="1" marL="914400" rtl="0">
              <a:spcBef>
                <a:spcPts val="0"/>
              </a:spcBef>
              <a:buClr>
                <a:srgbClr val="000000"/>
              </a:buClr>
              <a:buChar char="○"/>
            </a:pPr>
            <a:r>
              <a:rPr lang="en-US">
                <a:solidFill>
                  <a:srgbClr val="000000"/>
                </a:solidFill>
              </a:rPr>
              <a:t>In many cases, tuning </a:t>
            </a:r>
            <a:r>
              <a:rPr lang="en-US">
                <a:solidFill>
                  <a:srgbClr val="000000"/>
                </a:solidFill>
              </a:rPr>
              <a:t>hyperparameters</a:t>
            </a:r>
            <a:r>
              <a:rPr lang="en-US">
                <a:solidFill>
                  <a:srgbClr val="000000"/>
                </a:solidFill>
              </a:rPr>
              <a:t> in more beneficial</a:t>
            </a:r>
          </a:p>
        </p:txBody>
      </p:sp>
      <p:sp>
        <p:nvSpPr>
          <p:cNvPr id="994" name="Shape 994"/>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title"/>
          </p:nvPr>
        </p:nvSpPr>
        <p:spPr>
          <a:xfrm>
            <a:off x="788325" y="464875"/>
            <a:ext cx="10515599" cy="34977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References</a:t>
            </a:r>
          </a:p>
        </p:txBody>
      </p:sp>
      <p:sp>
        <p:nvSpPr>
          <p:cNvPr id="1000" name="Shape 1000"/>
          <p:cNvSpPr txBox="1"/>
          <p:nvPr>
            <p:ph idx="1" type="body"/>
          </p:nvPr>
        </p:nvSpPr>
        <p:spPr>
          <a:xfrm>
            <a:off x="838200" y="1077478"/>
            <a:ext cx="10515599" cy="5411870"/>
          </a:xfrm>
          <a:prstGeom prst="rect">
            <a:avLst/>
          </a:prstGeom>
          <a:noFill/>
          <a:ln>
            <a:noFill/>
          </a:ln>
        </p:spPr>
        <p:txBody>
          <a:bodyPr anchorCtr="0" anchor="t" bIns="45700" lIns="91425" rIns="91425" tIns="45700">
            <a:noAutofit/>
          </a:bodyPr>
          <a:lstStyle/>
          <a:p>
            <a:pPr indent="0" lvl="0" marL="0" marR="0" rtl="0" algn="l">
              <a:lnSpc>
                <a:spcPct val="130000"/>
              </a:lnSpc>
              <a:spcBef>
                <a:spcPts val="0"/>
              </a:spcBef>
              <a:spcAft>
                <a:spcPts val="0"/>
              </a:spcAft>
              <a:buClr>
                <a:schemeClr val="dk1"/>
              </a:buClr>
              <a:buSzPct val="25000"/>
              <a:buFont typeface="Arial"/>
              <a:buNone/>
            </a:pPr>
            <a:r>
              <a:rPr b="0" i="0" lang="en-US" sz="2210" u="none" cap="none" strike="noStrike">
                <a:solidFill>
                  <a:schemeClr val="dk1"/>
                </a:solidFill>
                <a:latin typeface="Times New Roman"/>
                <a:ea typeface="Times New Roman"/>
                <a:cs typeface="Times New Roman"/>
                <a:sym typeface="Times New Roman"/>
              </a:rPr>
              <a:t>Idea of word vectors is not new.</a:t>
            </a:r>
          </a:p>
          <a:p>
            <a:pPr indent="-342900" lvl="0" marL="800100" marR="0" rtl="0" algn="l">
              <a:lnSpc>
                <a:spcPct val="13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Learning representations by back-propagating errors (Rumelhart et al. 1986)</a:t>
            </a:r>
          </a:p>
          <a:p>
            <a:pPr indent="-342900" lvl="0" marL="800100" marR="0" rtl="0" algn="l">
              <a:lnSpc>
                <a:spcPct val="13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A neural probabilistic language model (Bengio et al., 2003)</a:t>
            </a:r>
          </a:p>
          <a:p>
            <a:pPr indent="-342900" lvl="0" marL="800100" marR="0" rtl="0" algn="l">
              <a:lnSpc>
                <a:spcPct val="13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NLP from Scratch (Collobert &amp; Weston, 2008) </a:t>
            </a:r>
          </a:p>
          <a:p>
            <a:pPr indent="-342900" lvl="0" marL="800100" marR="0" rtl="0" algn="l">
              <a:lnSpc>
                <a:spcPct val="13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Word2Vec (Mikolov et al. 2013)</a:t>
            </a:r>
          </a:p>
          <a:p>
            <a:pPr indent="-342900" lvl="0" marL="342900" marR="0" rtl="0" algn="l">
              <a:lnSpc>
                <a:spcPct val="130000"/>
              </a:lnSpc>
              <a:spcBef>
                <a:spcPts val="1000"/>
              </a:spcBef>
              <a:spcAft>
                <a:spcPts val="0"/>
              </a:spcAft>
              <a:buClr>
                <a:schemeClr val="dk1"/>
              </a:buClr>
              <a:buSzPct val="100454"/>
              <a:buFont typeface="Arial"/>
              <a:buNone/>
            </a:pPr>
            <a:r>
              <a:t/>
            </a:r>
            <a:endParaRPr b="0" i="0" sz="2210" u="none" cap="none" strike="noStrike">
              <a:solidFill>
                <a:schemeClr val="dk1"/>
              </a:solidFill>
              <a:latin typeface="Times New Roman"/>
              <a:ea typeface="Times New Roman"/>
              <a:cs typeface="Times New Roman"/>
              <a:sym typeface="Times New Roman"/>
            </a:endParaRPr>
          </a:p>
          <a:p>
            <a:pPr indent="0" lvl="0" marR="0" rtl="0" algn="l">
              <a:lnSpc>
                <a:spcPct val="7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Sebastian Ruder’s 3 part </a:t>
            </a:r>
            <a:r>
              <a:rPr b="0" i="0" lang="en-US" sz="2210" u="sng" cap="none" strike="noStrike">
                <a:solidFill>
                  <a:schemeClr val="hlink"/>
                </a:solidFill>
                <a:latin typeface="Times New Roman"/>
                <a:ea typeface="Times New Roman"/>
                <a:cs typeface="Times New Roman"/>
                <a:sym typeface="Times New Roman"/>
                <a:hlinkClick r:id="rId3"/>
              </a:rPr>
              <a:t>Blog </a:t>
            </a:r>
            <a:r>
              <a:rPr b="0" i="0" lang="en-US" sz="2210" u="none" cap="none" strike="noStrike">
                <a:solidFill>
                  <a:schemeClr val="dk1"/>
                </a:solidFill>
                <a:latin typeface="Times New Roman"/>
                <a:ea typeface="Times New Roman"/>
                <a:cs typeface="Times New Roman"/>
                <a:sym typeface="Times New Roman"/>
              </a:rPr>
              <a:t>series</a:t>
            </a:r>
          </a:p>
          <a:p>
            <a:pPr indent="0" lvl="0" marL="0" marR="0" rtl="0" algn="l">
              <a:lnSpc>
                <a:spcPct val="70000"/>
              </a:lnSpc>
              <a:spcBef>
                <a:spcPts val="1000"/>
              </a:spcBef>
              <a:spcAft>
                <a:spcPts val="0"/>
              </a:spcAft>
              <a:buNone/>
            </a:pPr>
            <a:r>
              <a:t/>
            </a:r>
            <a:endParaRPr sz="1000"/>
          </a:p>
          <a:p>
            <a:pPr indent="0" lvl="0" marR="0" rtl="0" algn="l">
              <a:lnSpc>
                <a:spcPct val="70000"/>
              </a:lnSpc>
              <a:spcBef>
                <a:spcPts val="1000"/>
              </a:spcBef>
              <a:spcAft>
                <a:spcPts val="0"/>
              </a:spcAft>
              <a:buClr>
                <a:schemeClr val="dk1"/>
              </a:buClr>
              <a:buSzPct val="100454"/>
              <a:buFont typeface="Arial"/>
              <a:buChar char="•"/>
            </a:pPr>
            <a:r>
              <a:rPr b="0" i="0" lang="en-US" sz="2210" u="none" cap="none" strike="noStrike">
                <a:solidFill>
                  <a:schemeClr val="dk1"/>
                </a:solidFill>
                <a:latin typeface="Times New Roman"/>
                <a:ea typeface="Times New Roman"/>
                <a:cs typeface="Times New Roman"/>
                <a:sym typeface="Times New Roman"/>
              </a:rPr>
              <a:t>Lecture 2-4, CS 224d “</a:t>
            </a:r>
            <a:r>
              <a:rPr b="0" i="0" lang="en-US" sz="2210" u="sng" cap="none" strike="noStrike">
                <a:solidFill>
                  <a:schemeClr val="hlink"/>
                </a:solidFill>
                <a:latin typeface="Times New Roman"/>
                <a:ea typeface="Times New Roman"/>
                <a:cs typeface="Times New Roman"/>
                <a:sym typeface="Times New Roman"/>
                <a:hlinkClick r:id="rId4"/>
              </a:rPr>
              <a:t>Deep Learning for NLP</a:t>
            </a:r>
            <a:r>
              <a:rPr b="0" i="0" lang="en-US" sz="2210" u="none" cap="none" strike="noStrike">
                <a:solidFill>
                  <a:schemeClr val="dk1"/>
                </a:solidFill>
                <a:latin typeface="Times New Roman"/>
                <a:ea typeface="Times New Roman"/>
                <a:cs typeface="Times New Roman"/>
                <a:sym typeface="Times New Roman"/>
              </a:rPr>
              <a:t>” by Richard Socher</a:t>
            </a:r>
          </a:p>
          <a:p>
            <a:pPr indent="0" lvl="0" marL="0" marR="0" rtl="0" algn="l">
              <a:lnSpc>
                <a:spcPct val="70000"/>
              </a:lnSpc>
              <a:spcBef>
                <a:spcPts val="1000"/>
              </a:spcBef>
              <a:spcAft>
                <a:spcPts val="0"/>
              </a:spcAft>
              <a:buNone/>
            </a:pPr>
            <a:r>
              <a:t/>
            </a:r>
            <a:endParaRPr sz="1000" u="none">
              <a:solidFill>
                <a:schemeClr val="dk1"/>
              </a:solidFill>
            </a:endParaRPr>
          </a:p>
          <a:p>
            <a:pPr indent="0" lvl="0" marR="0" rtl="0" algn="l">
              <a:lnSpc>
                <a:spcPct val="70000"/>
              </a:lnSpc>
              <a:spcBef>
                <a:spcPts val="1000"/>
              </a:spcBef>
              <a:spcAft>
                <a:spcPts val="0"/>
              </a:spcAft>
              <a:buClr>
                <a:schemeClr val="dk1"/>
              </a:buClr>
              <a:buSzPct val="100454"/>
              <a:buFont typeface="Arial"/>
              <a:buChar char="•"/>
            </a:pPr>
            <a:r>
              <a:rPr b="0" i="0" lang="en-US" sz="2210" u="sng" cap="none" strike="noStrike">
                <a:solidFill>
                  <a:schemeClr val="hlink"/>
                </a:solidFill>
                <a:latin typeface="Times New Roman"/>
                <a:ea typeface="Times New Roman"/>
                <a:cs typeface="Times New Roman"/>
                <a:sym typeface="Times New Roman"/>
                <a:hlinkClick r:id="rId5"/>
              </a:rPr>
              <a:t>word2vec Parameter Learning Explained</a:t>
            </a:r>
            <a:r>
              <a:rPr b="0" i="0" lang="en-US" sz="2210" u="none" cap="none" strike="noStrike">
                <a:solidFill>
                  <a:schemeClr val="dk1"/>
                </a:solidFill>
                <a:latin typeface="Times New Roman"/>
                <a:ea typeface="Times New Roman"/>
                <a:cs typeface="Times New Roman"/>
                <a:sym typeface="Times New Roman"/>
              </a:rPr>
              <a:t> by X Rong</a:t>
            </a:r>
          </a:p>
          <a:p>
            <a:pPr indent="-228600" lvl="0" marL="228600" marR="0" rtl="0" algn="l">
              <a:lnSpc>
                <a:spcPct val="70000"/>
              </a:lnSpc>
              <a:spcBef>
                <a:spcPts val="1000"/>
              </a:spcBef>
              <a:spcAft>
                <a:spcPts val="0"/>
              </a:spcAft>
              <a:buClr>
                <a:schemeClr val="dk1"/>
              </a:buClr>
              <a:buSzPct val="99166"/>
              <a:buFont typeface="Arial"/>
              <a:buNone/>
            </a:pPr>
            <a:r>
              <a:t/>
            </a:r>
            <a:endParaRPr b="0" i="0" sz="2380" u="sng" cap="none" strike="noStrike">
              <a:solidFill>
                <a:schemeClr val="hlink"/>
              </a:solidFill>
              <a:latin typeface="Times New Roman"/>
              <a:ea typeface="Times New Roman"/>
              <a:cs typeface="Times New Roman"/>
              <a:sym typeface="Times New Roman"/>
              <a:hlinkClick r:id="rId6"/>
            </a:endParaRPr>
          </a:p>
          <a:p>
            <a:pPr indent="-228600" lvl="0" marL="228600" marR="0" rtl="0" algn="l">
              <a:lnSpc>
                <a:spcPct val="70000"/>
              </a:lnSpc>
              <a:spcBef>
                <a:spcPts val="1000"/>
              </a:spcBef>
              <a:spcAft>
                <a:spcPts val="0"/>
              </a:spcAft>
              <a:buClr>
                <a:schemeClr val="dk1"/>
              </a:buClr>
              <a:buSzPct val="99166"/>
              <a:buFont typeface="Arial"/>
              <a:buNone/>
            </a:pPr>
            <a:r>
              <a:t/>
            </a:r>
            <a:endParaRPr b="0" i="0" sz="2380" u="none" cap="none" strike="noStrike">
              <a:solidFill>
                <a:schemeClr val="dk1"/>
              </a:solidFill>
              <a:latin typeface="Times New Roman"/>
              <a:ea typeface="Times New Roman"/>
              <a:cs typeface="Times New Roman"/>
              <a:sym typeface="Times New Roman"/>
            </a:endParaRPr>
          </a:p>
          <a:p>
            <a:pPr indent="-228600" lvl="1" marL="685800" marR="0" rtl="0" algn="l">
              <a:lnSpc>
                <a:spcPct val="70000"/>
              </a:lnSpc>
              <a:spcBef>
                <a:spcPts val="500"/>
              </a:spcBef>
              <a:spcAft>
                <a:spcPts val="0"/>
              </a:spcAft>
              <a:buClr>
                <a:schemeClr val="dk1"/>
              </a:buClr>
              <a:buSzPct val="102000"/>
              <a:buFont typeface="Arial"/>
              <a:buNone/>
            </a:pPr>
            <a:r>
              <a:t/>
            </a:r>
            <a:endParaRPr b="0" i="0" sz="2040" u="none" cap="none" strike="noStrike">
              <a:solidFill>
                <a:schemeClr val="dk1"/>
              </a:solidFill>
              <a:latin typeface="Times New Roman"/>
              <a:ea typeface="Times New Roman"/>
              <a:cs typeface="Times New Roman"/>
              <a:sym typeface="Times New Roman"/>
            </a:endParaRPr>
          </a:p>
          <a:p>
            <a:pPr indent="-342900" lvl="0" marL="342900" marR="0" rtl="0" algn="l">
              <a:lnSpc>
                <a:spcPct val="130000"/>
              </a:lnSpc>
              <a:spcBef>
                <a:spcPts val="1000"/>
              </a:spcBef>
              <a:spcAft>
                <a:spcPts val="0"/>
              </a:spcAft>
              <a:buClr>
                <a:schemeClr val="dk1"/>
              </a:buClr>
              <a:buSzPct val="100000"/>
              <a:buFont typeface="Arial"/>
              <a:buNone/>
            </a:pPr>
            <a:r>
              <a:t/>
            </a:r>
            <a:endParaRPr b="0" i="0" sz="1700" u="none" cap="none" strike="noStrike">
              <a:solidFill>
                <a:schemeClr val="dk1"/>
              </a:solidFill>
              <a:latin typeface="Times New Roman"/>
              <a:ea typeface="Times New Roman"/>
              <a:cs typeface="Times New Roman"/>
              <a:sym typeface="Times New Roman"/>
            </a:endParaRPr>
          </a:p>
          <a:p>
            <a:pPr indent="-228600" lvl="1" marL="685800" marR="0" rtl="0" algn="l">
              <a:lnSpc>
                <a:spcPct val="70000"/>
              </a:lnSpc>
              <a:spcBef>
                <a:spcPts val="500"/>
              </a:spcBef>
              <a:buClr>
                <a:schemeClr val="dk1"/>
              </a:buClr>
              <a:buSzPct val="102000"/>
              <a:buFont typeface="Arial"/>
              <a:buNone/>
            </a:pPr>
            <a:r>
              <a:t/>
            </a:r>
            <a:endParaRPr b="0" i="0" sz="2040" u="none" cap="none" strike="noStrike">
              <a:solidFill>
                <a:schemeClr val="dk1"/>
              </a:solidFill>
              <a:latin typeface="Times New Roman"/>
              <a:ea typeface="Times New Roman"/>
              <a:cs typeface="Times New Roman"/>
              <a:sym typeface="Times New Roman"/>
            </a:endParaRPr>
          </a:p>
        </p:txBody>
      </p:sp>
      <p:sp>
        <p:nvSpPr>
          <p:cNvPr id="1001" name="Shape 100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 name="Shape 1005"/>
        <p:cNvGrpSpPr/>
        <p:nvPr/>
      </p:nvGrpSpPr>
      <p:grpSpPr>
        <a:xfrm>
          <a:off x="0" y="0"/>
          <a:ext cx="0" cy="0"/>
          <a:chOff x="0" y="0"/>
          <a:chExt cx="0" cy="0"/>
        </a:xfrm>
      </p:grpSpPr>
      <p:sp>
        <p:nvSpPr>
          <p:cNvPr id="1006" name="Shape 1006"/>
          <p:cNvSpPr txBox="1"/>
          <p:nvPr>
            <p:ph type="title"/>
          </p:nvPr>
        </p:nvSpPr>
        <p:spPr>
          <a:xfrm>
            <a:off x="838200" y="481500"/>
            <a:ext cx="10515600" cy="3498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References</a:t>
            </a:r>
          </a:p>
        </p:txBody>
      </p:sp>
      <p:sp>
        <p:nvSpPr>
          <p:cNvPr id="1007" name="Shape 1007"/>
          <p:cNvSpPr txBox="1"/>
          <p:nvPr>
            <p:ph idx="1" type="body"/>
          </p:nvPr>
        </p:nvSpPr>
        <p:spPr>
          <a:xfrm>
            <a:off x="655320" y="1310233"/>
            <a:ext cx="10515600" cy="5157000"/>
          </a:xfrm>
          <a:prstGeom prst="rect">
            <a:avLst/>
          </a:prstGeom>
          <a:noFill/>
          <a:ln>
            <a:noFill/>
          </a:ln>
        </p:spPr>
        <p:txBody>
          <a:bodyPr anchorCtr="0" anchor="t" bIns="45700" lIns="91425" rIns="91425" tIns="45700">
            <a:noAutofit/>
          </a:bodyPr>
          <a:lstStyle/>
          <a:p>
            <a:pPr indent="-165100" lvl="0" marL="228600" marR="0" rtl="0" algn="l">
              <a:lnSpc>
                <a:spcPct val="90000"/>
              </a:lnSpc>
              <a:spcBef>
                <a:spcPts val="0"/>
              </a:spcBef>
              <a:spcAft>
                <a:spcPts val="0"/>
              </a:spcAft>
              <a:buClr>
                <a:schemeClr val="dk1"/>
              </a:buClr>
              <a:buSzPct val="100000"/>
              <a:buFont typeface="Arial"/>
              <a:buChar char="•"/>
            </a:pPr>
            <a:r>
              <a:rPr lang="en-US" sz="1800"/>
              <a:t>GloVe</a:t>
            </a:r>
            <a:r>
              <a:rPr b="0" i="0" lang="en-US" sz="1800" u="none" cap="none" strike="noStrike">
                <a:solidFill>
                  <a:schemeClr val="dk1"/>
                </a:solidFill>
                <a:latin typeface="Times New Roman"/>
                <a:ea typeface="Times New Roman"/>
                <a:cs typeface="Times New Roman"/>
                <a:sym typeface="Times New Roman"/>
              </a:rPr>
              <a:t> :</a:t>
            </a:r>
          </a:p>
          <a:p>
            <a:pPr lvl="1" marR="0" rtl="0" algn="l">
              <a:lnSpc>
                <a:spcPct val="90000"/>
              </a:lnSpc>
              <a:spcBef>
                <a:spcPts val="0"/>
              </a:spcBef>
              <a:spcAft>
                <a:spcPts val="0"/>
              </a:spcAft>
              <a:buClr>
                <a:schemeClr val="dk1"/>
              </a:buClr>
              <a:buSzPct val="100000"/>
              <a:buFont typeface="Arial"/>
              <a:buChar char="•"/>
            </a:pPr>
            <a:r>
              <a:rPr lang="en-US" sz="1800" u="sng">
                <a:solidFill>
                  <a:schemeClr val="hlink"/>
                </a:solidFill>
                <a:hlinkClick r:id="rId3"/>
              </a:rPr>
              <a:t>https://nlp.stanford.edu/pubs/glove.pdf</a:t>
            </a:r>
          </a:p>
          <a:p>
            <a:pPr indent="-190500" lvl="1" marL="685800" marR="0" rtl="0" algn="l">
              <a:lnSpc>
                <a:spcPct val="90000"/>
              </a:lnSpc>
              <a:spcBef>
                <a:spcPts val="500"/>
              </a:spcBef>
              <a:spcAft>
                <a:spcPts val="0"/>
              </a:spcAft>
              <a:buClr>
                <a:schemeClr val="dk1"/>
              </a:buClr>
              <a:buSzPct val="100000"/>
              <a:buFont typeface="Arial"/>
              <a:buChar char="•"/>
            </a:pPr>
            <a:r>
              <a:rPr b="0" i="0" lang="en-US" sz="1800" u="sng" cap="none" strike="noStrike">
                <a:solidFill>
                  <a:schemeClr val="hlink"/>
                </a:solidFill>
                <a:latin typeface="Times New Roman"/>
                <a:ea typeface="Times New Roman"/>
                <a:cs typeface="Times New Roman"/>
                <a:sym typeface="Times New Roman"/>
                <a:hlinkClick r:id="rId4"/>
              </a:rPr>
              <a:t>https://www.youtube.com/watch?v=tRsSi_sqXjI</a:t>
            </a:r>
          </a:p>
          <a:p>
            <a:pPr indent="-190500" lvl="1" marL="685800" marR="0" rtl="0" algn="l">
              <a:lnSpc>
                <a:spcPct val="90000"/>
              </a:lnSpc>
              <a:spcBef>
                <a:spcPts val="500"/>
              </a:spcBef>
              <a:spcAft>
                <a:spcPts val="0"/>
              </a:spcAft>
              <a:buClr>
                <a:schemeClr val="dk1"/>
              </a:buClr>
              <a:buSzPct val="100000"/>
              <a:buFont typeface="Arial"/>
              <a:buChar char="•"/>
            </a:pPr>
            <a:r>
              <a:rPr b="0" i="0" lang="en-US" sz="1800" u="sng" cap="none" strike="noStrike">
                <a:solidFill>
                  <a:schemeClr val="hlink"/>
                </a:solidFill>
                <a:latin typeface="Times New Roman"/>
                <a:ea typeface="Times New Roman"/>
                <a:cs typeface="Times New Roman"/>
                <a:sym typeface="Times New Roman"/>
                <a:hlinkClick r:id="rId5"/>
              </a:rPr>
              <a:t>http://rdipietro.github.io/friendly-intro-to-cross-entropy-loss/</a:t>
            </a:r>
          </a:p>
          <a:p>
            <a:pPr indent="-190500" lvl="1" marL="685800" marR="0" rtl="0" algn="l">
              <a:lnSpc>
                <a:spcPct val="90000"/>
              </a:lnSpc>
              <a:spcBef>
                <a:spcPts val="500"/>
              </a:spcBef>
              <a:spcAft>
                <a:spcPts val="0"/>
              </a:spcAft>
              <a:buClr>
                <a:schemeClr val="dk1"/>
              </a:buClr>
              <a:buSzPct val="100000"/>
              <a:buFont typeface="Arial"/>
              <a:buChar char="•"/>
            </a:pPr>
            <a:r>
              <a:rPr lang="en-US" sz="1800" u="sng">
                <a:solidFill>
                  <a:schemeClr val="hlink"/>
                </a:solidFill>
                <a:hlinkClick r:id="rId6"/>
              </a:rPr>
              <a:t>https://cs224d.stanford.edu/lectures/CS224d-Lecture3.pdf</a:t>
            </a:r>
          </a:p>
          <a:p>
            <a:pPr indent="0" lvl="0" marL="0" marR="0" rtl="0" algn="l">
              <a:lnSpc>
                <a:spcPct val="90000"/>
              </a:lnSpc>
              <a:spcBef>
                <a:spcPts val="1000"/>
              </a:spcBef>
              <a:spcAft>
                <a:spcPts val="0"/>
              </a:spcAft>
              <a:buNone/>
            </a:pPr>
            <a:r>
              <a:t/>
            </a:r>
            <a:endParaRPr sz="1800"/>
          </a:p>
          <a:p>
            <a:pPr indent="-165100" lvl="0" marL="228600" marR="0" rtl="0" algn="l">
              <a:lnSpc>
                <a:spcPct val="90000"/>
              </a:lnSpc>
              <a:spcBef>
                <a:spcPts val="1000"/>
              </a:spcBef>
              <a:spcAft>
                <a:spcPts val="0"/>
              </a:spcAft>
              <a:buClr>
                <a:schemeClr val="dk1"/>
              </a:buClr>
              <a:buSzPct val="100000"/>
              <a:buFont typeface="Arial"/>
              <a:buChar char="•"/>
            </a:pPr>
            <a:r>
              <a:rPr lang="en-US" sz="1800"/>
              <a:t>t-SNE</a:t>
            </a:r>
            <a:r>
              <a:rPr b="0" i="0" lang="en-US" sz="1800" u="none" cap="none" strike="noStrike">
                <a:solidFill>
                  <a:schemeClr val="dk1"/>
                </a:solidFill>
                <a:latin typeface="Times New Roman"/>
                <a:ea typeface="Times New Roman"/>
                <a:cs typeface="Times New Roman"/>
                <a:sym typeface="Times New Roman"/>
              </a:rPr>
              <a:t>:</a:t>
            </a:r>
          </a:p>
          <a:p>
            <a:pPr lvl="1" marR="0" rtl="0" algn="l">
              <a:lnSpc>
                <a:spcPct val="90000"/>
              </a:lnSpc>
              <a:spcBef>
                <a:spcPts val="1000"/>
              </a:spcBef>
              <a:spcAft>
                <a:spcPts val="0"/>
              </a:spcAft>
              <a:buClr>
                <a:schemeClr val="dk1"/>
              </a:buClr>
              <a:buSzPct val="100000"/>
              <a:buFont typeface="Arial"/>
              <a:buChar char="•"/>
            </a:pPr>
            <a:r>
              <a:rPr lang="en-US" sz="1800" u="sng">
                <a:solidFill>
                  <a:schemeClr val="hlink"/>
                </a:solidFill>
                <a:hlinkClick r:id="rId7"/>
              </a:rPr>
              <a:t>http://www.jmlr.org/papers/volume9/vandermaaten08a/vandermaaten08a.pdf</a:t>
            </a:r>
          </a:p>
          <a:p>
            <a:pPr indent="-190500" lvl="1" marL="685800" marR="0" rtl="0" algn="l">
              <a:lnSpc>
                <a:spcPct val="90000"/>
              </a:lnSpc>
              <a:spcBef>
                <a:spcPts val="500"/>
              </a:spcBef>
              <a:spcAft>
                <a:spcPts val="0"/>
              </a:spcAft>
              <a:buClr>
                <a:schemeClr val="dk1"/>
              </a:buClr>
              <a:buSzPct val="100000"/>
              <a:buFont typeface="Arial"/>
              <a:buChar char="•"/>
            </a:pPr>
            <a:r>
              <a:rPr lang="en-US" sz="1800" u="sng">
                <a:solidFill>
                  <a:schemeClr val="hlink"/>
                </a:solidFill>
                <a:hlinkClick r:id="rId8"/>
              </a:rPr>
              <a:t>http://distill.pub/2016/misread-tsne/</a:t>
            </a:r>
          </a:p>
          <a:p>
            <a:pPr indent="-190500" lvl="1" marL="685800" marR="0" rtl="0" algn="l">
              <a:lnSpc>
                <a:spcPct val="90000"/>
              </a:lnSpc>
              <a:spcBef>
                <a:spcPts val="500"/>
              </a:spcBef>
              <a:spcAft>
                <a:spcPts val="0"/>
              </a:spcAft>
              <a:buClr>
                <a:schemeClr val="dk1"/>
              </a:buClr>
              <a:buSzPct val="100000"/>
              <a:buFont typeface="Arial"/>
              <a:buChar char="•"/>
            </a:pPr>
            <a:r>
              <a:rPr lang="en-US" sz="1800" u="sng">
                <a:solidFill>
                  <a:schemeClr val="hlink"/>
                </a:solidFill>
                <a:hlinkClick r:id="rId9"/>
              </a:rPr>
              <a:t>https://www.slideshare.net/ssuserb667a8/visualization-data-using-tsne</a:t>
            </a:r>
          </a:p>
          <a:p>
            <a:pPr indent="-190500" lvl="1" marL="685800" marR="0" rtl="0" algn="l">
              <a:lnSpc>
                <a:spcPct val="90000"/>
              </a:lnSpc>
              <a:spcBef>
                <a:spcPts val="500"/>
              </a:spcBef>
              <a:spcAft>
                <a:spcPts val="0"/>
              </a:spcAft>
              <a:buClr>
                <a:schemeClr val="dk1"/>
              </a:buClr>
              <a:buSzPct val="100000"/>
              <a:buFont typeface="Arial"/>
              <a:buChar char="•"/>
            </a:pPr>
            <a:r>
              <a:rPr lang="en-US" sz="1800" u="sng">
                <a:solidFill>
                  <a:schemeClr val="hlink"/>
                </a:solidFill>
                <a:hlinkClick r:id="rId10"/>
              </a:rPr>
              <a:t>https://youtu.be/RJVL80Gg3lA</a:t>
            </a:r>
          </a:p>
          <a:p>
            <a:pPr indent="0" lvl="0" marL="0" marR="0" rtl="0" algn="l">
              <a:lnSpc>
                <a:spcPct val="90000"/>
              </a:lnSpc>
              <a:spcBef>
                <a:spcPts val="1000"/>
              </a:spcBef>
              <a:spcAft>
                <a:spcPts val="0"/>
              </a:spcAft>
              <a:buNone/>
            </a:pPr>
            <a:r>
              <a:t/>
            </a:r>
            <a:endParaRPr sz="1800"/>
          </a:p>
          <a:p>
            <a:pPr indent="-165100" lvl="0" marL="228600" marR="0" rtl="0" algn="l">
              <a:lnSpc>
                <a:spcPct val="90000"/>
              </a:lnSpc>
              <a:spcBef>
                <a:spcPts val="1000"/>
              </a:spcBef>
              <a:spcAft>
                <a:spcPts val="0"/>
              </a:spcAft>
              <a:buClr>
                <a:schemeClr val="dk1"/>
              </a:buClr>
              <a:buSzPct val="100000"/>
              <a:buFont typeface="Arial"/>
              <a:buChar char="•"/>
            </a:pPr>
            <a:r>
              <a:rPr lang="en-US" sz="1800"/>
              <a:t>KL Divergence</a:t>
            </a:r>
            <a:r>
              <a:rPr b="0" i="0" lang="en-US" sz="1800" u="none" cap="none" strike="noStrike">
                <a:solidFill>
                  <a:schemeClr val="dk1"/>
                </a:solidFill>
                <a:latin typeface="Times New Roman"/>
                <a:ea typeface="Times New Roman"/>
                <a:cs typeface="Times New Roman"/>
                <a:sym typeface="Times New Roman"/>
              </a:rPr>
              <a:t> </a:t>
            </a:r>
          </a:p>
          <a:p>
            <a:pPr indent="-190500" lvl="1" marL="685800" marR="0" rtl="0" algn="l">
              <a:lnSpc>
                <a:spcPct val="90000"/>
              </a:lnSpc>
              <a:spcBef>
                <a:spcPts val="500"/>
              </a:spcBef>
              <a:spcAft>
                <a:spcPts val="0"/>
              </a:spcAft>
              <a:buClr>
                <a:schemeClr val="dk1"/>
              </a:buClr>
              <a:buSzPct val="100000"/>
              <a:buFont typeface="Arial"/>
              <a:buChar char="•"/>
            </a:pPr>
            <a:r>
              <a:rPr lang="en-US" sz="1800" u="sng">
                <a:solidFill>
                  <a:schemeClr val="hlink"/>
                </a:solidFill>
                <a:hlinkClick r:id="rId11"/>
              </a:rPr>
              <a:t>http://tdhopper.com/blog/2015/Sep/04/cross-entropy-and-kl-divergence/</a:t>
            </a:r>
          </a:p>
          <a:p>
            <a:pPr indent="-228600" lvl="1" marL="685800" marR="0" rtl="0" algn="l">
              <a:lnSpc>
                <a:spcPct val="90000"/>
              </a:lnSpc>
              <a:spcBef>
                <a:spcPts val="500"/>
              </a:spcBef>
              <a:spcAft>
                <a:spcPts val="0"/>
              </a:spcAft>
              <a:buClr>
                <a:schemeClr val="dk1"/>
              </a:buClr>
              <a:buSzPct val="133333"/>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buClr>
                <a:schemeClr val="dk1"/>
              </a:buClr>
              <a:buSzPct val="250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008" name="Shape 100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 name="Shape 1012"/>
        <p:cNvGrpSpPr/>
        <p:nvPr/>
      </p:nvGrpSpPr>
      <p:grpSpPr>
        <a:xfrm>
          <a:off x="0" y="0"/>
          <a:ext cx="0" cy="0"/>
          <a:chOff x="0" y="0"/>
          <a:chExt cx="0" cy="0"/>
        </a:xfrm>
      </p:grpSpPr>
      <p:sp>
        <p:nvSpPr>
          <p:cNvPr id="1013" name="Shape 1013"/>
          <p:cNvSpPr txBox="1"/>
          <p:nvPr>
            <p:ph type="title"/>
          </p:nvPr>
        </p:nvSpPr>
        <p:spPr>
          <a:xfrm>
            <a:off x="838200" y="481500"/>
            <a:ext cx="10515599" cy="34977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References</a:t>
            </a:r>
          </a:p>
        </p:txBody>
      </p:sp>
      <p:sp>
        <p:nvSpPr>
          <p:cNvPr id="1014" name="Shape 1014"/>
          <p:cNvSpPr txBox="1"/>
          <p:nvPr>
            <p:ph idx="1" type="body"/>
          </p:nvPr>
        </p:nvSpPr>
        <p:spPr>
          <a:xfrm>
            <a:off x="655320" y="1310233"/>
            <a:ext cx="10515599" cy="5157066"/>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Cross Entropy :</a:t>
            </a:r>
          </a:p>
          <a:p>
            <a:pPr indent="-228600" lvl="1" marL="685800" marR="0" rtl="0" algn="l">
              <a:lnSpc>
                <a:spcPct val="90000"/>
              </a:lnSpc>
              <a:spcBef>
                <a:spcPts val="500"/>
              </a:spcBef>
              <a:spcAft>
                <a:spcPts val="0"/>
              </a:spcAft>
              <a:buClr>
                <a:schemeClr val="dk1"/>
              </a:buClr>
              <a:buSzPct val="100000"/>
              <a:buFont typeface="Arial"/>
              <a:buChar char="•"/>
            </a:pPr>
            <a:r>
              <a:rPr b="0" i="0" lang="en-US" sz="2400" u="sng" cap="none" strike="noStrike">
                <a:solidFill>
                  <a:schemeClr val="hlink"/>
                </a:solidFill>
                <a:latin typeface="Times New Roman"/>
                <a:ea typeface="Times New Roman"/>
                <a:cs typeface="Times New Roman"/>
                <a:sym typeface="Times New Roman"/>
                <a:hlinkClick r:id="rId3"/>
              </a:rPr>
              <a:t>https://www.youtube.com/watch?v=tRsSi_sqXjI</a:t>
            </a:r>
          </a:p>
          <a:p>
            <a:pPr indent="-228600" lvl="1" marL="685800" marR="0" rtl="0" algn="l">
              <a:lnSpc>
                <a:spcPct val="90000"/>
              </a:lnSpc>
              <a:spcBef>
                <a:spcPts val="500"/>
              </a:spcBef>
              <a:spcAft>
                <a:spcPts val="0"/>
              </a:spcAft>
              <a:buClr>
                <a:schemeClr val="dk1"/>
              </a:buClr>
              <a:buSzPct val="100000"/>
              <a:buFont typeface="Arial"/>
              <a:buChar char="•"/>
            </a:pPr>
            <a:r>
              <a:rPr b="0" i="0" lang="en-US" sz="2400" u="sng" cap="none" strike="noStrike">
                <a:solidFill>
                  <a:schemeClr val="hlink"/>
                </a:solidFill>
                <a:latin typeface="Times New Roman"/>
                <a:ea typeface="Times New Roman"/>
                <a:cs typeface="Times New Roman"/>
                <a:sym typeface="Times New Roman"/>
                <a:hlinkClick r:id="rId4"/>
              </a:rPr>
              <a:t>http://rdipietro.github.io/friendly-intro-to-cross-entropy-loss/</a:t>
            </a:r>
          </a:p>
          <a:p>
            <a:pPr indent="0" lvl="0" marL="457200" marR="0" rtl="0" algn="l">
              <a:lnSpc>
                <a:spcPct val="90000"/>
              </a:lnSpc>
              <a:spcBef>
                <a:spcPts val="500"/>
              </a:spcBef>
              <a:spcAft>
                <a:spcPts val="0"/>
              </a:spcAft>
              <a:buNone/>
            </a:pPr>
            <a:r>
              <a:t/>
            </a:r>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Softmax:</a:t>
            </a:r>
          </a:p>
          <a:p>
            <a:pPr indent="-228600" lvl="1" marL="685800" marR="0" rtl="0" algn="l">
              <a:lnSpc>
                <a:spcPct val="90000"/>
              </a:lnSpc>
              <a:spcBef>
                <a:spcPts val="500"/>
              </a:spcBef>
              <a:spcAft>
                <a:spcPts val="0"/>
              </a:spcAft>
              <a:buClr>
                <a:schemeClr val="dk1"/>
              </a:buClr>
              <a:buSzPct val="100000"/>
              <a:buFont typeface="Arial"/>
              <a:buChar char="•"/>
            </a:pPr>
            <a:r>
              <a:rPr b="0" i="0" lang="en-US" sz="2400" u="sng" cap="none" strike="noStrike">
                <a:solidFill>
                  <a:schemeClr val="hlink"/>
                </a:solidFill>
                <a:latin typeface="Times New Roman"/>
                <a:ea typeface="Times New Roman"/>
                <a:cs typeface="Times New Roman"/>
                <a:sym typeface="Times New Roman"/>
                <a:hlinkClick r:id="rId5"/>
              </a:rPr>
              <a:t>https://en.wikipedia.org/wiki/Softmax_function</a:t>
            </a:r>
          </a:p>
          <a:p>
            <a:pPr indent="-228600" lvl="1" marL="685800" marR="0" rtl="0" algn="l">
              <a:lnSpc>
                <a:spcPct val="90000"/>
              </a:lnSpc>
              <a:spcBef>
                <a:spcPts val="500"/>
              </a:spcBef>
              <a:spcAft>
                <a:spcPts val="0"/>
              </a:spcAft>
              <a:buClr>
                <a:schemeClr val="dk1"/>
              </a:buClr>
              <a:buSzPct val="100000"/>
              <a:buFont typeface="Arial"/>
              <a:buChar char="•"/>
            </a:pPr>
            <a:r>
              <a:rPr lang="en-US" u="sng">
                <a:solidFill>
                  <a:schemeClr val="hlink"/>
                </a:solidFill>
                <a:hlinkClick r:id="rId6"/>
              </a:rPr>
              <a:t>http://cs231n.github.io/linear-classify/#softmax</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dk1"/>
              </a:buClr>
              <a:buSzPct val="100000"/>
              <a:buFont typeface="Arial"/>
              <a:buChar char="•"/>
            </a:pPr>
            <a:r>
              <a:rPr lang="en-US"/>
              <a:t>Tensor Flow</a:t>
            </a:r>
            <a:r>
              <a:rPr b="0" i="0" lang="en-US" sz="2800" u="none" cap="none" strike="noStrike">
                <a:solidFill>
                  <a:schemeClr val="dk1"/>
                </a:solidFill>
                <a:latin typeface="Times New Roman"/>
                <a:ea typeface="Times New Roman"/>
                <a:cs typeface="Times New Roman"/>
                <a:sym typeface="Times New Roman"/>
              </a:rPr>
              <a:t> </a:t>
            </a:r>
          </a:p>
          <a:p>
            <a:pPr indent="-228600" lvl="1" marL="685800" marR="0" rtl="0" algn="l">
              <a:lnSpc>
                <a:spcPct val="90000"/>
              </a:lnSpc>
              <a:spcBef>
                <a:spcPts val="500"/>
              </a:spcBef>
              <a:spcAft>
                <a:spcPts val="0"/>
              </a:spcAft>
              <a:buClr>
                <a:schemeClr val="dk1"/>
              </a:buClr>
              <a:buSzPct val="100000"/>
              <a:buFont typeface="Arial"/>
              <a:buChar char="•"/>
            </a:pPr>
            <a:r>
              <a:rPr lang="en-US" u="sng">
                <a:solidFill>
                  <a:schemeClr val="hlink"/>
                </a:solidFill>
                <a:hlinkClick r:id="rId7"/>
              </a:rPr>
              <a:t>1.0 </a:t>
            </a:r>
            <a:r>
              <a:rPr b="0" i="0" lang="en-US" sz="2400" u="sng" cap="none" strike="noStrike">
                <a:solidFill>
                  <a:schemeClr val="hlink"/>
                </a:solidFill>
                <a:latin typeface="Times New Roman"/>
                <a:ea typeface="Times New Roman"/>
                <a:cs typeface="Times New Roman"/>
                <a:sym typeface="Times New Roman"/>
                <a:hlinkClick r:id="rId8"/>
              </a:rPr>
              <a:t>API docs</a:t>
            </a:r>
          </a:p>
          <a:p>
            <a:pPr indent="-228600" lvl="1" marL="685800" marR="0" rtl="0" algn="l">
              <a:lnSpc>
                <a:spcPct val="90000"/>
              </a:lnSpc>
              <a:spcBef>
                <a:spcPts val="500"/>
              </a:spcBef>
              <a:spcAft>
                <a:spcPts val="0"/>
              </a:spcAft>
              <a:buClr>
                <a:schemeClr val="dk1"/>
              </a:buClr>
              <a:buSzPct val="100000"/>
              <a:buFont typeface="Arial"/>
              <a:buChar char="•"/>
            </a:pPr>
            <a:r>
              <a:rPr b="0" i="0" lang="en-US" sz="2400" u="sng" cap="none" strike="noStrike">
                <a:solidFill>
                  <a:schemeClr val="hlink"/>
                </a:solidFill>
                <a:latin typeface="Times New Roman"/>
                <a:ea typeface="Times New Roman"/>
                <a:cs typeface="Times New Roman"/>
                <a:sym typeface="Times New Roman"/>
                <a:hlinkClick r:id="rId9"/>
              </a:rPr>
              <a:t>CS20SI</a:t>
            </a:r>
            <a:r>
              <a:rPr b="0" i="0" lang="en-US" sz="2400" u="none" cap="none" strike="noStrike">
                <a:solidFill>
                  <a:schemeClr val="dk1"/>
                </a:solidFill>
                <a:latin typeface="Times New Roman"/>
                <a:ea typeface="Times New Roman"/>
                <a:cs typeface="Times New Roman"/>
                <a:sym typeface="Times New Roman"/>
              </a:rPr>
              <a:t> </a:t>
            </a:r>
          </a:p>
          <a:p>
            <a:pPr indent="-228600" lvl="1" marL="685800" marR="0" rtl="0" algn="l">
              <a:lnSpc>
                <a:spcPct val="90000"/>
              </a:lnSpc>
              <a:spcBef>
                <a:spcPts val="5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15" name="Shape 101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0" name="Shape 1020"/>
        <p:cNvGrpSpPr/>
        <p:nvPr/>
      </p:nvGrpSpPr>
      <p:grpSpPr>
        <a:xfrm>
          <a:off x="0" y="0"/>
          <a:ext cx="0" cy="0"/>
          <a:chOff x="0" y="0"/>
          <a:chExt cx="0" cy="0"/>
        </a:xfrm>
      </p:grpSpPr>
      <p:sp>
        <p:nvSpPr>
          <p:cNvPr id="1021" name="Shape 1021"/>
          <p:cNvSpPr txBox="1"/>
          <p:nvPr>
            <p:ph idx="1" type="body"/>
          </p:nvPr>
        </p:nvSpPr>
        <p:spPr>
          <a:xfrm>
            <a:off x="365300" y="5703225"/>
            <a:ext cx="10988700" cy="8388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US" sz="2400" u="sng">
                <a:solidFill>
                  <a:schemeClr val="hlink"/>
                </a:solidFill>
                <a:hlinkClick r:id="rId3"/>
              </a:rPr>
              <a:t>https://fifthelephant.talkfunnel.com/2017/17-learning-representations-of-text-for-nlp</a:t>
            </a:r>
          </a:p>
          <a:p>
            <a:pPr lvl="0">
              <a:spcBef>
                <a:spcPts val="0"/>
              </a:spcBef>
              <a:buNone/>
            </a:pPr>
            <a:r>
              <a:t/>
            </a:r>
            <a:endParaRPr sz="2400"/>
          </a:p>
        </p:txBody>
      </p:sp>
      <p:sp>
        <p:nvSpPr>
          <p:cNvPr id="1022" name="Shape 102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7 at 8.51.45 AM.png" id="1023" name="Shape 1023"/>
          <p:cNvPicPr preferRelativeResize="0"/>
          <p:nvPr/>
        </p:nvPicPr>
        <p:blipFill>
          <a:blip r:embed="rId4">
            <a:alphaModFix/>
          </a:blip>
          <a:stretch>
            <a:fillRect/>
          </a:stretch>
        </p:blipFill>
        <p:spPr>
          <a:xfrm>
            <a:off x="1861774" y="466999"/>
            <a:ext cx="6971250" cy="49062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ph type="title"/>
          </p:nvPr>
        </p:nvSpPr>
        <p:spPr>
          <a:xfrm>
            <a:off x="838200" y="365125"/>
            <a:ext cx="10515600" cy="1325700"/>
          </a:xfrm>
          <a:prstGeom prst="rect">
            <a:avLst/>
          </a:prstGeom>
        </p:spPr>
        <p:txBody>
          <a:bodyPr anchorCtr="0" anchor="ctr" bIns="91425" lIns="91425" rIns="91425" tIns="91425">
            <a:noAutofit/>
          </a:bodyPr>
          <a:lstStyle/>
          <a:p>
            <a:pPr lvl="0">
              <a:spcBef>
                <a:spcPts val="0"/>
              </a:spcBef>
              <a:buNone/>
            </a:pPr>
            <a:r>
              <a:rPr lang="en-US"/>
              <a:t>Appendix</a:t>
            </a:r>
          </a:p>
        </p:txBody>
      </p:sp>
      <p:sp>
        <p:nvSpPr>
          <p:cNvPr id="1030" name="Shape 103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2692049" y="2550375"/>
            <a:ext cx="5691000"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lang="en-US" sz="3600"/>
              <a:t>Global Matrix Factorization</a:t>
            </a:r>
          </a:p>
        </p:txBody>
      </p:sp>
      <p:pic>
        <p:nvPicPr>
          <p:cNvPr id="173" name="Shape 173"/>
          <p:cNvPicPr preferRelativeResize="0"/>
          <p:nvPr/>
        </p:nvPicPr>
        <p:blipFill rotWithShape="1">
          <a:blip r:embed="rId3">
            <a:alphaModFix/>
          </a:blip>
          <a:srcRect b="0" l="0" r="0" t="0"/>
          <a:stretch/>
        </p:blipFill>
        <p:spPr>
          <a:xfrm>
            <a:off x="8068415" y="2279307"/>
            <a:ext cx="1867800" cy="1867800"/>
          </a:xfrm>
          <a:prstGeom prst="rect">
            <a:avLst/>
          </a:prstGeom>
          <a:noFill/>
          <a:ln>
            <a:noFill/>
          </a:ln>
        </p:spPr>
      </p:pic>
      <p:sp>
        <p:nvSpPr>
          <p:cNvPr id="174" name="Shape 174"/>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4" name="Shape 1034"/>
        <p:cNvGrpSpPr/>
        <p:nvPr/>
      </p:nvGrpSpPr>
      <p:grpSpPr>
        <a:xfrm>
          <a:off x="0" y="0"/>
          <a:ext cx="0" cy="0"/>
          <a:chOff x="0" y="0"/>
          <a:chExt cx="0" cy="0"/>
        </a:xfrm>
      </p:grpSpPr>
      <p:sp>
        <p:nvSpPr>
          <p:cNvPr id="1035" name="Shape 1035"/>
          <p:cNvSpPr txBox="1"/>
          <p:nvPr>
            <p:ph type="title"/>
          </p:nvPr>
        </p:nvSpPr>
        <p:spPr>
          <a:xfrm>
            <a:off x="838200" y="365125"/>
            <a:ext cx="10515600" cy="6195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Bag of Words</a:t>
            </a:r>
          </a:p>
        </p:txBody>
      </p:sp>
      <p:sp>
        <p:nvSpPr>
          <p:cNvPr id="1036" name="Shape 1036"/>
          <p:cNvSpPr txBox="1"/>
          <p:nvPr>
            <p:ph idx="1" type="body"/>
          </p:nvPr>
        </p:nvSpPr>
        <p:spPr>
          <a:xfrm>
            <a:off x="838200" y="1172307"/>
            <a:ext cx="10697400" cy="53223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Vocab = set of all the words in corpus</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Document = Words in document w.r.t vocab with multiplicity</a:t>
            </a:r>
          </a:p>
          <a:p>
            <a:pPr indent="-228600" lvl="1" marL="685800" marR="0" rtl="0" algn="l">
              <a:lnSpc>
                <a:spcPct val="90000"/>
              </a:lnSpc>
              <a:spcBef>
                <a:spcPts val="5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1: "The cat sat on the hat"</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2: "The dog ate the cat and the hat”</a:t>
            </a:r>
          </a:p>
          <a:p>
            <a:pPr indent="0" lvl="1" marL="457200" marR="0" rtl="0" algn="l">
              <a:lnSpc>
                <a:spcPct val="9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Vocab = { the, cat, sat, on, hat, dog, ate, and }</a:t>
            </a:r>
          </a:p>
          <a:p>
            <a:pPr indent="0" lvl="1" marL="457200" marR="0" rtl="0" algn="l">
              <a:lnSpc>
                <a:spcPct val="9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1: { 2, 1, 1, 1, 1, 0, 0, 0 }</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2 : { 3, 1, 0, 0, 1, 1, 1, 1}</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90000"/>
              </a:lnSpc>
              <a:spcBef>
                <a:spcPts val="500"/>
              </a:spcBef>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7" name="Shape 103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 name="Shape 1041"/>
        <p:cNvGrpSpPr/>
        <p:nvPr/>
      </p:nvGrpSpPr>
      <p:grpSpPr>
        <a:xfrm>
          <a:off x="0" y="0"/>
          <a:ext cx="0" cy="0"/>
          <a:chOff x="0" y="0"/>
          <a:chExt cx="0" cy="0"/>
        </a:xfrm>
      </p:grpSpPr>
      <p:sp>
        <p:nvSpPr>
          <p:cNvPr id="1042" name="Shape 1042"/>
          <p:cNvSpPr txBox="1"/>
          <p:nvPr>
            <p:ph type="title"/>
          </p:nvPr>
        </p:nvSpPr>
        <p:spPr>
          <a:xfrm>
            <a:off x="838200" y="365125"/>
            <a:ext cx="10515600"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000" u="none" cap="none" strike="noStrike">
                <a:solidFill>
                  <a:schemeClr val="dk1"/>
                </a:solidFill>
                <a:latin typeface="Arial"/>
                <a:ea typeface="Arial"/>
                <a:cs typeface="Arial"/>
                <a:sym typeface="Arial"/>
              </a:rPr>
              <a:t>Pros &amp; Cons</a:t>
            </a:r>
          </a:p>
        </p:txBody>
      </p:sp>
      <p:sp>
        <p:nvSpPr>
          <p:cNvPr id="1043" name="Shape 1043"/>
          <p:cNvSpPr txBox="1"/>
          <p:nvPr>
            <p:ph idx="1" type="body"/>
          </p:nvPr>
        </p:nvSpPr>
        <p:spPr>
          <a:xfrm>
            <a:off x="838200" y="1825625"/>
            <a:ext cx="10515600" cy="43512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 Quick and Simple </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Too simple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Orderless</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No notion of </a:t>
            </a:r>
            <a:r>
              <a:rPr b="0" i="1" lang="en-US" sz="2800" u="none" cap="none" strike="noStrike">
                <a:solidFill>
                  <a:schemeClr val="dk1"/>
                </a:solidFill>
                <a:latin typeface="Times New Roman"/>
                <a:ea typeface="Times New Roman"/>
                <a:cs typeface="Times New Roman"/>
                <a:sym typeface="Times New Roman"/>
              </a:rPr>
              <a:t>syntactic/</a:t>
            </a:r>
            <a:r>
              <a:rPr i="1" lang="en-US"/>
              <a:t>semantic</a:t>
            </a:r>
            <a:r>
              <a:rPr b="0" i="0" lang="en-US" sz="2800" u="none" cap="none" strike="noStrike">
                <a:solidFill>
                  <a:schemeClr val="dk1"/>
                </a:solidFill>
                <a:latin typeface="Times New Roman"/>
                <a:ea typeface="Times New Roman"/>
                <a:cs typeface="Times New Roman"/>
                <a:sym typeface="Times New Roman"/>
              </a:rPr>
              <a:t> similarity </a:t>
            </a:r>
          </a:p>
        </p:txBody>
      </p:sp>
      <p:sp>
        <p:nvSpPr>
          <p:cNvPr id="1044" name="Shape 1044"/>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8" name="Shape 1048"/>
        <p:cNvGrpSpPr/>
        <p:nvPr/>
      </p:nvGrpSpPr>
      <p:grpSpPr>
        <a:xfrm>
          <a:off x="0" y="0"/>
          <a:ext cx="0" cy="0"/>
          <a:chOff x="0" y="0"/>
          <a:chExt cx="0" cy="0"/>
        </a:xfrm>
      </p:grpSpPr>
      <p:sp>
        <p:nvSpPr>
          <p:cNvPr id="1049" name="Shape 1049"/>
          <p:cNvSpPr txBox="1"/>
          <p:nvPr>
            <p:ph type="title"/>
          </p:nvPr>
        </p:nvSpPr>
        <p:spPr>
          <a:xfrm>
            <a:off x="838200" y="-84326"/>
            <a:ext cx="10515600"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N-gram model</a:t>
            </a:r>
          </a:p>
        </p:txBody>
      </p:sp>
      <p:sp>
        <p:nvSpPr>
          <p:cNvPr id="1050" name="Shape 1050"/>
          <p:cNvSpPr txBox="1"/>
          <p:nvPr>
            <p:ph idx="1" type="body"/>
          </p:nvPr>
        </p:nvSpPr>
        <p:spPr>
          <a:xfrm>
            <a:off x="838200" y="1141311"/>
            <a:ext cx="10697400" cy="5322300"/>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Vocab = set of all n-grams in corpus</a:t>
            </a:r>
          </a:p>
          <a:p>
            <a:pPr indent="-228600" lvl="0" marL="228600" marR="0" rtl="0" algn="l">
              <a:lnSpc>
                <a:spcPct val="8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Document = n-grams in document w.r.t vocab with multiplicity</a:t>
            </a:r>
          </a:p>
          <a:p>
            <a:pPr indent="-228600" lvl="1" marL="685800" marR="0" rtl="0" algn="l">
              <a:lnSpc>
                <a:spcPct val="80000"/>
              </a:lnSpc>
              <a:spcBef>
                <a:spcPts val="5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For bigram:</a:t>
            </a:r>
          </a:p>
          <a:p>
            <a:pPr indent="0" lvl="1" marL="457200" marR="0" rtl="0" algn="l">
              <a:lnSpc>
                <a:spcPct val="8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1: "The cat sat on the hat"</a:t>
            </a: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2: "The dog ate the cat and the hat”</a:t>
            </a:r>
          </a:p>
          <a:p>
            <a:pPr indent="0" lvl="1" marL="457200" marR="0" rtl="0" algn="l">
              <a:lnSpc>
                <a:spcPct val="8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Vocab = { the cat, cat sat, sat on, on the, the hat, the dog, dog ate, ate the, cat and, and the}</a:t>
            </a:r>
          </a:p>
          <a:p>
            <a:pPr indent="0" lvl="1" marL="457200" marR="0" rtl="0" algn="l">
              <a:lnSpc>
                <a:spcPct val="8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1: { 1, 1, 1, 1, 1, 0, 0, 0, 0, 0}</a:t>
            </a:r>
          </a:p>
          <a:p>
            <a:pPr indent="0" lvl="1" marL="457200" marR="0" rtl="0" algn="l">
              <a:lnSpc>
                <a:spcPct val="8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Sentence 2 : { 1, 0, 0, 0, 0, 1, 1, 1, 1, 1}</a:t>
            </a:r>
          </a:p>
          <a:p>
            <a:pPr indent="0" lvl="0" marL="0" marR="0" rtl="0" algn="l">
              <a:lnSpc>
                <a:spcPct val="8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80000"/>
              </a:lnSpc>
              <a:spcBef>
                <a:spcPts val="500"/>
              </a:spcBef>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51" name="Shape 105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5" name="Shape 1055"/>
        <p:cNvGrpSpPr/>
        <p:nvPr/>
      </p:nvGrpSpPr>
      <p:grpSpPr>
        <a:xfrm>
          <a:off x="0" y="0"/>
          <a:ext cx="0" cy="0"/>
          <a:chOff x="0" y="0"/>
          <a:chExt cx="0" cy="0"/>
        </a:xfrm>
      </p:grpSpPr>
      <p:sp>
        <p:nvSpPr>
          <p:cNvPr id="1056" name="Shape 1056"/>
          <p:cNvSpPr txBox="1"/>
          <p:nvPr>
            <p:ph type="title"/>
          </p:nvPr>
        </p:nvSpPr>
        <p:spPr>
          <a:xfrm>
            <a:off x="838200" y="365125"/>
            <a:ext cx="10515600"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000" u="none" cap="none" strike="noStrike">
                <a:solidFill>
                  <a:schemeClr val="dk1"/>
                </a:solidFill>
                <a:latin typeface="Arial"/>
                <a:ea typeface="Arial"/>
                <a:cs typeface="Arial"/>
                <a:sym typeface="Arial"/>
              </a:rPr>
              <a:t>Pros &amp; Cons</a:t>
            </a:r>
          </a:p>
        </p:txBody>
      </p:sp>
      <p:sp>
        <p:nvSpPr>
          <p:cNvPr id="1057" name="Shape 1057"/>
          <p:cNvSpPr txBox="1"/>
          <p:nvPr>
            <p:ph idx="1" type="body"/>
          </p:nvPr>
        </p:nvSpPr>
        <p:spPr>
          <a:xfrm>
            <a:off x="838200" y="1825625"/>
            <a:ext cx="10515600" cy="43512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 Tries to incorporate order of words</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Very large vocab set</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No notion of </a:t>
            </a:r>
            <a:r>
              <a:rPr b="0" i="1" lang="en-US" sz="2800" u="none" cap="none" strike="noStrike">
                <a:solidFill>
                  <a:schemeClr val="dk1"/>
                </a:solidFill>
                <a:latin typeface="Times New Roman"/>
                <a:ea typeface="Times New Roman"/>
                <a:cs typeface="Times New Roman"/>
                <a:sym typeface="Times New Roman"/>
              </a:rPr>
              <a:t>syntactic</a:t>
            </a:r>
            <a:r>
              <a:rPr b="0" i="0" lang="en-US" sz="2800" u="none" cap="none" strike="noStrike">
                <a:solidFill>
                  <a:schemeClr val="dk1"/>
                </a:solidFill>
                <a:latin typeface="Times New Roman"/>
                <a:ea typeface="Times New Roman"/>
                <a:cs typeface="Times New Roman"/>
                <a:sym typeface="Times New Roman"/>
              </a:rPr>
              <a:t>/</a:t>
            </a:r>
            <a:r>
              <a:rPr b="0" i="1" lang="en-US" sz="2800" u="none" cap="none" strike="noStrike">
                <a:solidFill>
                  <a:schemeClr val="dk1"/>
                </a:solidFill>
                <a:latin typeface="Times New Roman"/>
                <a:ea typeface="Times New Roman"/>
                <a:cs typeface="Times New Roman"/>
                <a:sym typeface="Times New Roman"/>
              </a:rPr>
              <a:t>semantic</a:t>
            </a:r>
            <a:r>
              <a:rPr b="0" i="0" lang="en-US" sz="2800" u="none" cap="none" strike="noStrike">
                <a:solidFill>
                  <a:schemeClr val="dk1"/>
                </a:solidFill>
                <a:latin typeface="Times New Roman"/>
                <a:ea typeface="Times New Roman"/>
                <a:cs typeface="Times New Roman"/>
                <a:sym typeface="Times New Roman"/>
              </a:rPr>
              <a:t> similarity </a:t>
            </a:r>
          </a:p>
        </p:txBody>
      </p:sp>
      <p:sp>
        <p:nvSpPr>
          <p:cNvPr id="1058" name="Shape 105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ph type="title"/>
          </p:nvPr>
        </p:nvSpPr>
        <p:spPr>
          <a:xfrm>
            <a:off x="635429" y="-146319"/>
            <a:ext cx="10904400"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200" u="none" cap="none" strike="noStrike">
                <a:solidFill>
                  <a:schemeClr val="dk1"/>
                </a:solidFill>
                <a:latin typeface="Arial"/>
                <a:ea typeface="Arial"/>
                <a:cs typeface="Arial"/>
                <a:sym typeface="Arial"/>
              </a:rPr>
              <a:t>Term Frequency–Inverse Document Frequency (TF-IDF)</a:t>
            </a:r>
          </a:p>
        </p:txBody>
      </p:sp>
      <p:sp>
        <p:nvSpPr>
          <p:cNvPr id="1064" name="Shape 1064"/>
          <p:cNvSpPr txBox="1"/>
          <p:nvPr>
            <p:ph idx="1" type="body"/>
          </p:nvPr>
        </p:nvSpPr>
        <p:spPr>
          <a:xfrm>
            <a:off x="838200" y="973223"/>
            <a:ext cx="10515600" cy="548970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Captures importance of a word to a document in a corpus.</a:t>
            </a:r>
          </a:p>
          <a:p>
            <a:pPr indent="0" lvl="0" marL="0" marR="0" rtl="0" algn="l">
              <a:lnSpc>
                <a:spcPct val="90000"/>
              </a:lnSpc>
              <a:spcBef>
                <a:spcPts val="10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Importance increases proportionally to the number of times a word appears in the document; but is offset by the frequency of the word in the corpus.</a:t>
            </a:r>
          </a:p>
          <a:p>
            <a:pPr indent="-228600" lvl="0" marL="228600" marR="0" rtl="0" algn="l">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TF(t) = (Number of times term t appears in a document) / (Total number of terms in the document).</a:t>
            </a:r>
          </a:p>
          <a:p>
            <a:pPr indent="-228600" lvl="0" marL="228600" marR="0" rtl="0" algn="l">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IDF(t) = log</a:t>
            </a:r>
            <a:r>
              <a:rPr lang="en-US" sz="2400"/>
              <a:t> </a:t>
            </a:r>
            <a:r>
              <a:rPr b="0" i="0" lang="en-US" sz="2400" u="none" cap="none" strike="noStrike">
                <a:solidFill>
                  <a:schemeClr val="dk1"/>
                </a:solidFill>
                <a:latin typeface="Times New Roman"/>
                <a:ea typeface="Times New Roman"/>
                <a:cs typeface="Times New Roman"/>
                <a:sym typeface="Times New Roman"/>
              </a:rPr>
              <a:t>(Total number of documents / Number of documents with term t in it).</a:t>
            </a:r>
          </a:p>
          <a:p>
            <a:pPr indent="-228600" lvl="0" marL="228600" marR="0" rtl="0" algn="l">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TF-IDF (t) = TF(t) * IDF(t)</a:t>
            </a:r>
          </a:p>
        </p:txBody>
      </p:sp>
      <p:sp>
        <p:nvSpPr>
          <p:cNvPr id="1065" name="Shape 106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9" name="Shape 1069"/>
        <p:cNvGrpSpPr/>
        <p:nvPr/>
      </p:nvGrpSpPr>
      <p:grpSpPr>
        <a:xfrm>
          <a:off x="0" y="0"/>
          <a:ext cx="0" cy="0"/>
          <a:chOff x="0" y="0"/>
          <a:chExt cx="0" cy="0"/>
        </a:xfrm>
      </p:grpSpPr>
      <p:sp>
        <p:nvSpPr>
          <p:cNvPr id="1070" name="Shape 1070"/>
          <p:cNvSpPr txBox="1"/>
          <p:nvPr>
            <p:ph idx="1" type="body"/>
          </p:nvPr>
        </p:nvSpPr>
        <p:spPr>
          <a:xfrm>
            <a:off x="838199" y="740750"/>
            <a:ext cx="10707900" cy="53811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Example</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Document D1 contains 100 words. </a:t>
            </a:r>
          </a:p>
          <a:p>
            <a:pPr indent="-228600" lvl="1" marL="685800" marR="0" rtl="0" algn="l">
              <a:lnSpc>
                <a:spcPct val="90000"/>
              </a:lnSpc>
              <a:spcBef>
                <a:spcPts val="500"/>
              </a:spcBef>
              <a:spcAft>
                <a:spcPts val="0"/>
              </a:spcAft>
              <a:buClr>
                <a:schemeClr val="dk1"/>
              </a:buClr>
              <a:buSzPct val="100000"/>
              <a:buFont typeface="Arial"/>
              <a:buChar char="•"/>
            </a:pPr>
            <a:r>
              <a:rPr b="0" i="1" lang="en-US" sz="2400" u="none" cap="none" strike="noStrike">
                <a:solidFill>
                  <a:schemeClr val="dk1"/>
                </a:solidFill>
                <a:latin typeface="Times New Roman"/>
                <a:ea typeface="Times New Roman"/>
                <a:cs typeface="Times New Roman"/>
                <a:sym typeface="Times New Roman"/>
              </a:rPr>
              <a:t>cat</a:t>
            </a:r>
            <a:r>
              <a:rPr b="0" i="0" lang="en-US" sz="2400" u="none" cap="none" strike="noStrike">
                <a:solidFill>
                  <a:schemeClr val="dk1"/>
                </a:solidFill>
                <a:latin typeface="Times New Roman"/>
                <a:ea typeface="Times New Roman"/>
                <a:cs typeface="Times New Roman"/>
                <a:sym typeface="Times New Roman"/>
              </a:rPr>
              <a:t> appears 3 times in D1</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TF(cat)</a:t>
            </a:r>
            <a:r>
              <a:rPr b="0" i="1" lang="en-US" sz="24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 3 / 100</a:t>
            </a:r>
          </a:p>
          <a:p>
            <a:pPr indent="0" lvl="2" marL="9144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	= 0.3</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Corpus contains  10 million documents</a:t>
            </a:r>
          </a:p>
          <a:p>
            <a:pPr indent="-228600" lvl="1" marL="685800" marR="0" rtl="0" algn="l">
              <a:lnSpc>
                <a:spcPct val="90000"/>
              </a:lnSpc>
              <a:spcBef>
                <a:spcPts val="500"/>
              </a:spcBef>
              <a:spcAft>
                <a:spcPts val="0"/>
              </a:spcAft>
              <a:buClr>
                <a:schemeClr val="dk1"/>
              </a:buClr>
              <a:buSzPct val="100000"/>
              <a:buFont typeface="Arial"/>
              <a:buChar char="•"/>
            </a:pPr>
            <a:r>
              <a:rPr b="0" i="1" lang="en-US" sz="2400" u="none" cap="none" strike="noStrike">
                <a:solidFill>
                  <a:schemeClr val="dk1"/>
                </a:solidFill>
                <a:latin typeface="Times New Roman"/>
                <a:ea typeface="Times New Roman"/>
                <a:cs typeface="Times New Roman"/>
                <a:sym typeface="Times New Roman"/>
              </a:rPr>
              <a:t>cat</a:t>
            </a:r>
            <a:r>
              <a:rPr b="0" i="0" lang="en-US" sz="2400" u="none" cap="none" strike="noStrike">
                <a:solidFill>
                  <a:schemeClr val="dk1"/>
                </a:solidFill>
                <a:latin typeface="Times New Roman"/>
                <a:ea typeface="Times New Roman"/>
                <a:cs typeface="Times New Roman"/>
                <a:sym typeface="Times New Roman"/>
              </a:rPr>
              <a:t> appears in 1000 documents</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IDF(cat)</a:t>
            </a:r>
            <a:r>
              <a:rPr b="0" i="1" lang="en-US" sz="2400" u="none" cap="none" strike="noStrike">
                <a:solidFill>
                  <a:schemeClr val="dk1"/>
                </a:solidFill>
                <a:latin typeface="Times New Roman"/>
                <a:ea typeface="Times New Roman"/>
                <a:cs typeface="Times New Roman"/>
                <a:sym typeface="Times New Roman"/>
              </a:rPr>
              <a:t> = </a:t>
            </a:r>
            <a:r>
              <a:rPr b="0" i="0" lang="en-US" sz="2400" u="none" cap="none" strike="noStrike">
                <a:solidFill>
                  <a:schemeClr val="dk1"/>
                </a:solidFill>
                <a:latin typeface="Times New Roman"/>
                <a:ea typeface="Times New Roman"/>
                <a:cs typeface="Times New Roman"/>
                <a:sym typeface="Times New Roman"/>
              </a:rPr>
              <a:t>log (10,000,000 / 1,000) </a:t>
            </a:r>
          </a:p>
          <a:p>
            <a:pPr indent="0" lvl="3" marL="1371600" marR="0" rtl="0" algn="l">
              <a:lnSpc>
                <a:spcPct val="90000"/>
              </a:lnSpc>
              <a:spcBef>
                <a:spcPts val="500"/>
              </a:spcBef>
              <a:spcAft>
                <a:spcPts val="0"/>
              </a:spcAft>
              <a:buClr>
                <a:schemeClr val="dk1"/>
              </a:buClr>
              <a:buSzPct val="25000"/>
              <a:buFont typeface="Arial"/>
              <a:buNone/>
            </a:pPr>
            <a:r>
              <a:rPr b="0" i="0" lang="en-US" sz="1800" u="none" cap="none" strike="noStrike">
                <a:solidFill>
                  <a:schemeClr val="dk1"/>
                </a:solidFill>
                <a:latin typeface="Times New Roman"/>
                <a:ea typeface="Times New Roman"/>
                <a:cs typeface="Times New Roman"/>
                <a:sym typeface="Times New Roman"/>
              </a:rPr>
              <a:t>	= 4</a:t>
            </a:r>
          </a:p>
          <a:p>
            <a:pPr indent="-228600" lvl="1" marL="685800" marR="0" rtl="0" algn="l">
              <a:lnSpc>
                <a:spcPct val="90000"/>
              </a:lnSpc>
              <a:spcBef>
                <a:spcPts val="5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1" marL="685800" marR="0" rtl="0" algn="l">
              <a:lnSpc>
                <a:spcPct val="90000"/>
              </a:lnSpc>
              <a:spcBef>
                <a:spcPts val="5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TF-IDF (cat) = 0.3 * 4</a:t>
            </a:r>
          </a:p>
        </p:txBody>
      </p:sp>
      <p:sp>
        <p:nvSpPr>
          <p:cNvPr id="1071" name="Shape 107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5" name="Shape 1075"/>
        <p:cNvGrpSpPr/>
        <p:nvPr/>
      </p:nvGrpSpPr>
      <p:grpSpPr>
        <a:xfrm>
          <a:off x="0" y="0"/>
          <a:ext cx="0" cy="0"/>
          <a:chOff x="0" y="0"/>
          <a:chExt cx="0" cy="0"/>
        </a:xfrm>
      </p:grpSpPr>
      <p:sp>
        <p:nvSpPr>
          <p:cNvPr id="1076" name="Shape 1076"/>
          <p:cNvSpPr txBox="1"/>
          <p:nvPr>
            <p:ph type="title"/>
          </p:nvPr>
        </p:nvSpPr>
        <p:spPr>
          <a:xfrm>
            <a:off x="838200" y="365126"/>
            <a:ext cx="10515600" cy="6114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Pros &amp; Cons</a:t>
            </a:r>
          </a:p>
        </p:txBody>
      </p:sp>
      <p:sp>
        <p:nvSpPr>
          <p:cNvPr id="1077" name="Shape 1077"/>
          <p:cNvSpPr txBox="1"/>
          <p:nvPr>
            <p:ph idx="1" type="body"/>
          </p:nvPr>
        </p:nvSpPr>
        <p:spPr>
          <a:xfrm>
            <a:off x="838200" y="1084291"/>
            <a:ext cx="10754400" cy="530370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Pros:</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Easy to compute</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Has some basic metric to extract the most descriptive terms in a document</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Thus, can easily compute the similarity between 2 documents using it</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Disadvantages:</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Based on the bag-of-words (BoW) model, therefore it does not capture position in text, semantics, co-occurrences in different documents, etc.</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Thus, TF-IDF is only useful as a lexical level feature. (presence/absense)</a:t>
            </a:r>
          </a:p>
          <a:p>
            <a:pPr indent="-228600" lvl="1" marL="685800" marR="0" rtl="0" algn="l">
              <a:lnSpc>
                <a:spcPct val="90000"/>
              </a:lnSpc>
              <a:spcBef>
                <a:spcPts val="5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Cannot capture semantics (unlike topic models, word embeddings) </a:t>
            </a:r>
          </a:p>
        </p:txBody>
      </p:sp>
      <p:sp>
        <p:nvSpPr>
          <p:cNvPr id="1078" name="Shape 107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x="0" y="0"/>
          <a:ext cx="0" cy="0"/>
          <a:chOff x="0" y="0"/>
          <a:chExt cx="0" cy="0"/>
        </a:xfrm>
      </p:grpSpPr>
      <p:sp>
        <p:nvSpPr>
          <p:cNvPr id="1084" name="Shape 1084"/>
          <p:cNvSpPr txBox="1"/>
          <p:nvPr>
            <p:ph type="title"/>
          </p:nvPr>
        </p:nvSpPr>
        <p:spPr>
          <a:xfrm>
            <a:off x="838200" y="365125"/>
            <a:ext cx="10515600" cy="1325700"/>
          </a:xfrm>
          <a:prstGeom prst="rect">
            <a:avLst/>
          </a:prstGeom>
        </p:spPr>
        <p:txBody>
          <a:bodyPr anchorCtr="0" anchor="ctr" bIns="91425" lIns="91425" rIns="91425" tIns="91425">
            <a:noAutofit/>
          </a:bodyPr>
          <a:lstStyle/>
          <a:p>
            <a:pPr lvl="0">
              <a:spcBef>
                <a:spcPts val="0"/>
              </a:spcBef>
              <a:buNone/>
            </a:pPr>
            <a:r>
              <a:t/>
            </a:r>
            <a:endParaRPr/>
          </a:p>
        </p:txBody>
      </p:sp>
      <p:sp>
        <p:nvSpPr>
          <p:cNvPr id="1085" name="Shape 1085"/>
          <p:cNvSpPr txBox="1"/>
          <p:nvPr>
            <p:ph idx="1" type="body"/>
          </p:nvPr>
        </p:nvSpPr>
        <p:spPr>
          <a:xfrm>
            <a:off x="838200" y="1825625"/>
            <a:ext cx="10515600" cy="4351200"/>
          </a:xfrm>
          <a:prstGeom prst="rect">
            <a:avLst/>
          </a:prstGeom>
        </p:spPr>
        <p:txBody>
          <a:bodyPr anchorCtr="0" anchor="t" bIns="91425" lIns="91425" rIns="91425" tIns="91425">
            <a:noAutofit/>
          </a:bodyPr>
          <a:lstStyle/>
          <a:p>
            <a:pPr indent="-342900" lvl="0" marL="457200" rtl="0">
              <a:lnSpc>
                <a:spcPct val="115000"/>
              </a:lnSpc>
              <a:spcBef>
                <a:spcPts val="0"/>
              </a:spcBef>
              <a:buClr>
                <a:srgbClr val="666666"/>
              </a:buClr>
              <a:buSzPct val="100000"/>
              <a:buFont typeface="Arial"/>
              <a:buChar char="●"/>
            </a:pPr>
            <a:r>
              <a:rPr b="1" lang="en-US" sz="1800">
                <a:solidFill>
                  <a:srgbClr val="666666"/>
                </a:solidFill>
                <a:latin typeface="Arial"/>
                <a:ea typeface="Arial"/>
                <a:cs typeface="Arial"/>
                <a:sym typeface="Arial"/>
              </a:rPr>
              <a:t>Positive Pointwise Mutual Information (PPMI)</a:t>
            </a:r>
            <a:r>
              <a:rPr lang="en-US" sz="1800">
                <a:solidFill>
                  <a:srgbClr val="666666"/>
                </a:solidFill>
                <a:latin typeface="Arial"/>
                <a:ea typeface="Arial"/>
                <a:cs typeface="Arial"/>
                <a:sym typeface="Arial"/>
              </a:rPr>
              <a:t>: PMI is a common measure for the strength of association between two words. It is defined as the log ratio between the joint probability of two words ww and cc and the product of their marginal probabilities: 	</a:t>
            </a:r>
          </a:p>
          <a:p>
            <a:pPr indent="-342900" lvl="1" marL="914400" rtl="0">
              <a:lnSpc>
                <a:spcPct val="115000"/>
              </a:lnSpc>
              <a:spcBef>
                <a:spcPts val="0"/>
              </a:spcBef>
              <a:buSzPct val="100000"/>
              <a:buAutoNum type="alphaLcPeriod"/>
            </a:pPr>
            <a:r>
              <a:rPr i="1" lang="en-US" sz="1800">
                <a:solidFill>
                  <a:srgbClr val="666666"/>
                </a:solidFill>
                <a:latin typeface="Arial"/>
                <a:ea typeface="Arial"/>
                <a:cs typeface="Arial"/>
                <a:sym typeface="Arial"/>
              </a:rPr>
              <a:t>PMI(w,c)=logP(w,c)/P(w)P(c)</a:t>
            </a:r>
          </a:p>
          <a:p>
            <a:pPr indent="-342900" lvl="1" marL="914400" rtl="0">
              <a:lnSpc>
                <a:spcPct val="115000"/>
              </a:lnSpc>
              <a:spcBef>
                <a:spcPts val="0"/>
              </a:spcBef>
              <a:buClr>
                <a:srgbClr val="666666"/>
              </a:buClr>
              <a:buSzPct val="100000"/>
              <a:buFont typeface="Arial"/>
              <a:buAutoNum type="alphaLcPeriod"/>
            </a:pPr>
            <a:r>
              <a:rPr i="1" lang="en-US" sz="1800">
                <a:solidFill>
                  <a:srgbClr val="666666"/>
                </a:solidFill>
                <a:latin typeface="Arial"/>
                <a:ea typeface="Arial"/>
                <a:cs typeface="Arial"/>
                <a:sym typeface="Arial"/>
              </a:rPr>
              <a:t>PPMI(w, c) = max(PMI(w,c), 0)</a:t>
            </a:r>
          </a:p>
        </p:txBody>
      </p:sp>
      <p:sp>
        <p:nvSpPr>
          <p:cNvPr id="1086" name="Shape 108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838200" y="194646"/>
            <a:ext cx="10515599" cy="533776"/>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Co-</a:t>
            </a:r>
            <a:r>
              <a:rPr lang="en-US" sz="3959"/>
              <a:t>occurrence</a:t>
            </a:r>
            <a:r>
              <a:rPr b="0" i="0" lang="en-US" sz="3959" u="none" cap="none" strike="noStrike">
                <a:solidFill>
                  <a:schemeClr val="dk1"/>
                </a:solidFill>
                <a:latin typeface="Arial"/>
                <a:ea typeface="Arial"/>
                <a:cs typeface="Arial"/>
                <a:sym typeface="Arial"/>
              </a:rPr>
              <a:t> with SVD</a:t>
            </a:r>
          </a:p>
        </p:txBody>
      </p:sp>
      <p:sp>
        <p:nvSpPr>
          <p:cNvPr id="180" name="Shape 180"/>
          <p:cNvSpPr txBox="1"/>
          <p:nvPr>
            <p:ph idx="1" type="body"/>
          </p:nvPr>
        </p:nvSpPr>
        <p:spPr>
          <a:xfrm>
            <a:off x="838200" y="898898"/>
            <a:ext cx="10515599" cy="1518836"/>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Define a word using the words in its </a:t>
            </a:r>
            <a:r>
              <a:rPr b="0" i="0" lang="en-US" sz="2800" u="none" cap="none" strike="noStrike">
                <a:solidFill>
                  <a:srgbClr val="0070C0"/>
                </a:solidFill>
                <a:latin typeface="Times New Roman"/>
                <a:ea typeface="Times New Roman"/>
                <a:cs typeface="Times New Roman"/>
                <a:sym typeface="Times New Roman"/>
              </a:rPr>
              <a:t>context</a:t>
            </a:r>
            <a:r>
              <a:rPr b="0" i="0" lang="en-US" sz="2800" u="none" cap="none" strike="noStrike">
                <a:solidFill>
                  <a:schemeClr val="dk1"/>
                </a:solidFill>
                <a:latin typeface="Times New Roman"/>
                <a:ea typeface="Times New Roman"/>
                <a:cs typeface="Times New Roman"/>
                <a:sym typeface="Times New Roman"/>
              </a:rPr>
              <a:t>.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Words that </a:t>
            </a:r>
            <a:r>
              <a:rPr b="0" i="0" lang="en-US" sz="2800" u="none" cap="none" strike="noStrike">
                <a:solidFill>
                  <a:srgbClr val="0070C0"/>
                </a:solidFill>
                <a:latin typeface="Times New Roman"/>
                <a:ea typeface="Times New Roman"/>
                <a:cs typeface="Times New Roman"/>
                <a:sym typeface="Times New Roman"/>
              </a:rPr>
              <a:t>co-occur</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Building a co-occurrence matrix M.</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181" name="Shape 181"/>
          <p:cNvPicPr preferRelativeResize="0"/>
          <p:nvPr/>
        </p:nvPicPr>
        <p:blipFill rotWithShape="1">
          <a:blip r:embed="rId3">
            <a:alphaModFix/>
          </a:blip>
          <a:srcRect b="0" l="0" r="0" t="0"/>
          <a:stretch/>
        </p:blipFill>
        <p:spPr>
          <a:xfrm>
            <a:off x="375722" y="2561955"/>
            <a:ext cx="8462024" cy="3979089"/>
          </a:xfrm>
          <a:prstGeom prst="rect">
            <a:avLst/>
          </a:prstGeom>
          <a:noFill/>
          <a:ln>
            <a:noFill/>
          </a:ln>
        </p:spPr>
      </p:pic>
      <p:sp>
        <p:nvSpPr>
          <p:cNvPr id="182" name="Shape 182"/>
          <p:cNvSpPr txBox="1"/>
          <p:nvPr/>
        </p:nvSpPr>
        <p:spPr>
          <a:xfrm>
            <a:off x="8837747" y="1293396"/>
            <a:ext cx="303250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0070C0"/>
                </a:solidFill>
                <a:latin typeface="Times New Roman"/>
                <a:ea typeface="Times New Roman"/>
                <a:cs typeface="Times New Roman"/>
                <a:sym typeface="Times New Roman"/>
              </a:rPr>
              <a:t>Context =  previous word and next word</a:t>
            </a:r>
          </a:p>
        </p:txBody>
      </p:sp>
      <p:sp>
        <p:nvSpPr>
          <p:cNvPr id="183" name="Shape 183"/>
          <p:cNvSpPr/>
          <p:nvPr/>
        </p:nvSpPr>
        <p:spPr>
          <a:xfrm>
            <a:off x="8837747" y="1205788"/>
            <a:ext cx="2925466" cy="793489"/>
          </a:xfrm>
          <a:prstGeom prst="roundRect">
            <a:avLst>
              <a:gd fmla="val 16667" name="adj"/>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sp>
        <p:nvSpPr>
          <p:cNvPr id="184" name="Shape 184"/>
          <p:cNvSpPr txBox="1"/>
          <p:nvPr/>
        </p:nvSpPr>
        <p:spPr>
          <a:xfrm>
            <a:off x="8985624" y="3707378"/>
            <a:ext cx="3428517"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C00000"/>
                </a:solidFill>
                <a:latin typeface="Times New Roman"/>
                <a:ea typeface="Times New Roman"/>
                <a:cs typeface="Times New Roman"/>
                <a:sym typeface="Times New Roman"/>
              </a:rPr>
              <a:t>Corpus ={“I like deep learning.”</a:t>
            </a:r>
          </a:p>
          <a:p>
            <a:pPr indent="0" lvl="0" marL="0" marR="0" rtl="0" algn="l">
              <a:spcBef>
                <a:spcPts val="0"/>
              </a:spcBef>
              <a:buSzPct val="25000"/>
              <a:buNone/>
            </a:pPr>
            <a:r>
              <a:rPr lang="en-US" sz="1800">
                <a:solidFill>
                  <a:srgbClr val="C00000"/>
                </a:solidFill>
                <a:latin typeface="Times New Roman"/>
                <a:ea typeface="Times New Roman"/>
                <a:cs typeface="Times New Roman"/>
                <a:sym typeface="Times New Roman"/>
              </a:rPr>
              <a:t>	    “I like NLP.”</a:t>
            </a:r>
          </a:p>
          <a:p>
            <a:pPr indent="0" lvl="0" marL="0" marR="0" rtl="0" algn="l">
              <a:spcBef>
                <a:spcPts val="0"/>
              </a:spcBef>
              <a:buSzPct val="25000"/>
              <a:buNone/>
            </a:pPr>
            <a:r>
              <a:rPr lang="en-US" sz="1800">
                <a:solidFill>
                  <a:srgbClr val="C00000"/>
                </a:solidFill>
                <a:latin typeface="Times New Roman"/>
                <a:ea typeface="Times New Roman"/>
                <a:cs typeface="Times New Roman"/>
                <a:sym typeface="Times New Roman"/>
              </a:rPr>
              <a:t>	    “I enjoy flying.”} </a:t>
            </a:r>
          </a:p>
        </p:txBody>
      </p:sp>
      <p:sp>
        <p:nvSpPr>
          <p:cNvPr id="185" name="Shape 18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89" name="Shape 189"/>
        <p:cNvGrpSpPr/>
        <p:nvPr/>
      </p:nvGrpSpPr>
      <p:grpSpPr>
        <a:xfrm>
          <a:off x="0" y="0"/>
          <a:ext cx="0" cy="0"/>
          <a:chOff x="0" y="0"/>
          <a:chExt cx="0" cy="0"/>
        </a:xfrm>
      </p:grpSpPr>
      <p:sp>
        <p:nvSpPr>
          <p:cNvPr id="190" name="Shape 190"/>
          <p:cNvSpPr txBox="1"/>
          <p:nvPr>
            <p:ph idx="1" type="body"/>
          </p:nvPr>
        </p:nvSpPr>
        <p:spPr>
          <a:xfrm>
            <a:off x="703099" y="997025"/>
            <a:ext cx="4674813" cy="5799167"/>
          </a:xfrm>
          <a:prstGeom prst="rect">
            <a:avLst/>
          </a:prstGeom>
          <a:noFill/>
          <a:ln>
            <a:noFill/>
          </a:ln>
        </p:spPr>
        <p:txBody>
          <a:bodyPr anchorCtr="0" anchor="t" bIns="45700" lIns="91425" rIns="91425" tIns="45700">
            <a:noAutofit/>
          </a:bodyPr>
          <a:lstStyle/>
          <a:p>
            <a:pPr indent="-457200" lvl="0" marL="457200" marR="0" rtl="0" algn="l">
              <a:lnSpc>
                <a:spcPct val="90000"/>
              </a:lnSpc>
              <a:spcBef>
                <a:spcPts val="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Imagine we do this for a large corpus of text</a:t>
            </a:r>
          </a:p>
          <a:p>
            <a:pPr indent="-457200" lvl="0" marL="457200" marR="0" rtl="0" algn="l">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row vector </a:t>
            </a:r>
            <a:r>
              <a:rPr b="1" i="0" lang="en-US" sz="2400" u="none" cap="none" strike="noStrike">
                <a:solidFill>
                  <a:srgbClr val="CC0000"/>
                </a:solidFill>
                <a:latin typeface="Times New Roman"/>
                <a:ea typeface="Times New Roman"/>
                <a:cs typeface="Times New Roman"/>
                <a:sym typeface="Times New Roman"/>
              </a:rPr>
              <a:t>x</a:t>
            </a:r>
            <a:r>
              <a:rPr b="0" baseline="-25000" i="0" lang="en-US" sz="2400" u="none" cap="none" strike="noStrike">
                <a:solidFill>
                  <a:srgbClr val="CC0000"/>
                </a:solidFill>
                <a:latin typeface="Times New Roman"/>
                <a:ea typeface="Times New Roman"/>
                <a:cs typeface="Times New Roman"/>
                <a:sym typeface="Times New Roman"/>
              </a:rPr>
              <a:t>dog</a:t>
            </a:r>
            <a:r>
              <a:rPr b="0" i="0" lang="en-US" sz="2400" u="none" cap="none" strike="noStrike">
                <a:solidFill>
                  <a:srgbClr val="FF0000"/>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describes usage of word </a:t>
            </a:r>
            <a:r>
              <a:rPr b="0" i="1" lang="en-US" sz="2400" u="none" cap="none" strike="noStrike">
                <a:solidFill>
                  <a:schemeClr val="dk1"/>
                </a:solidFill>
                <a:latin typeface="Times New Roman"/>
                <a:ea typeface="Times New Roman"/>
                <a:cs typeface="Times New Roman"/>
                <a:sym typeface="Times New Roman"/>
              </a:rPr>
              <a:t>dog </a:t>
            </a:r>
            <a:r>
              <a:rPr b="0" i="0" lang="en-US" sz="2400" u="none" cap="none" strike="noStrike">
                <a:solidFill>
                  <a:schemeClr val="dk1"/>
                </a:solidFill>
                <a:latin typeface="Times New Roman"/>
                <a:ea typeface="Times New Roman"/>
                <a:cs typeface="Times New Roman"/>
                <a:sym typeface="Times New Roman"/>
              </a:rPr>
              <a:t>in the corpus</a:t>
            </a:r>
          </a:p>
          <a:p>
            <a:pPr indent="-457200" lvl="0" marL="457200" marR="0" rtl="0" algn="l">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can be seen as coordinates of point in </a:t>
            </a:r>
            <a:r>
              <a:rPr b="0" i="1" lang="en-US" sz="2400" u="none" cap="none" strike="noStrike">
                <a:solidFill>
                  <a:schemeClr val="dk1"/>
                </a:solidFill>
                <a:latin typeface="Times New Roman"/>
                <a:ea typeface="Times New Roman"/>
                <a:cs typeface="Times New Roman"/>
                <a:sym typeface="Times New Roman"/>
              </a:rPr>
              <a:t>n</a:t>
            </a:r>
            <a:r>
              <a:rPr b="0" i="0" lang="en-US" sz="2400" u="none" cap="none" strike="noStrike">
                <a:solidFill>
                  <a:schemeClr val="dk1"/>
                </a:solidFill>
                <a:latin typeface="Times New Roman"/>
                <a:ea typeface="Times New Roman"/>
                <a:cs typeface="Times New Roman"/>
                <a:sym typeface="Times New Roman"/>
              </a:rPr>
              <a:t>-dimensional Euclidean space R</a:t>
            </a:r>
            <a:r>
              <a:rPr b="0" baseline="30000" i="0" lang="en-US" sz="2400" u="none" cap="none" strike="noStrike">
                <a:solidFill>
                  <a:schemeClr val="dk1"/>
                </a:solidFill>
                <a:latin typeface="Times New Roman"/>
                <a:ea typeface="Times New Roman"/>
                <a:cs typeface="Times New Roman"/>
                <a:sym typeface="Times New Roman"/>
              </a:rPr>
              <a:t>n</a:t>
            </a:r>
          </a:p>
          <a:p>
            <a:pPr indent="0" lvl="0" marL="0" marR="0" rtl="0" algn="l">
              <a:lnSpc>
                <a:spcPct val="90000"/>
              </a:lnSpc>
              <a:spcBef>
                <a:spcPts val="10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457200" lvl="0" marL="457200" marR="0" rtl="0" algn="l">
              <a:lnSpc>
                <a:spcPct val="90000"/>
              </a:lnSpc>
              <a:spcBef>
                <a:spcPts val="10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Reduce dimensions using SVD </a:t>
            </a:r>
          </a:p>
        </p:txBody>
      </p:sp>
      <p:sp>
        <p:nvSpPr>
          <p:cNvPr id="191" name="Shape 191"/>
          <p:cNvSpPr txBox="1"/>
          <p:nvPr/>
        </p:nvSpPr>
        <p:spPr>
          <a:xfrm>
            <a:off x="8077200" y="6408737"/>
            <a:ext cx="2133599" cy="476249"/>
          </a:xfrm>
          <a:prstGeom prst="rect">
            <a:avLst/>
          </a:prstGeom>
          <a:noFill/>
          <a:ln>
            <a:noFill/>
          </a:ln>
        </p:spPr>
        <p:txBody>
          <a:bodyPr anchorCtr="0" anchor="t" bIns="45700" lIns="91425" rIns="91425" tIns="45700">
            <a:noAutofit/>
          </a:bodyPr>
          <a:lstStyle/>
          <a:p>
            <a:pPr indent="0" lvl="0" marL="0" marR="0" rtl="0" algn="r">
              <a:spcBef>
                <a:spcPts val="0"/>
              </a:spcBef>
              <a:buClr>
                <a:schemeClr val="dk1"/>
              </a:buClr>
              <a:buFont typeface="Tahoma"/>
              <a:buNone/>
            </a:pPr>
            <a:r>
              <a:t/>
            </a:r>
            <a:endParaRPr sz="1400">
              <a:solidFill>
                <a:schemeClr val="dk1"/>
              </a:solidFill>
              <a:latin typeface="Tahoma"/>
              <a:ea typeface="Tahoma"/>
              <a:cs typeface="Tahoma"/>
              <a:sym typeface="Tahoma"/>
            </a:endParaRPr>
          </a:p>
        </p:txBody>
      </p:sp>
      <p:pic>
        <p:nvPicPr>
          <p:cNvPr id="192" name="Shape 192"/>
          <p:cNvPicPr preferRelativeResize="0"/>
          <p:nvPr/>
        </p:nvPicPr>
        <p:blipFill rotWithShape="1">
          <a:blip r:embed="rId3">
            <a:alphaModFix/>
          </a:blip>
          <a:srcRect b="0" l="0" r="0" t="0"/>
          <a:stretch/>
        </p:blipFill>
        <p:spPr>
          <a:xfrm>
            <a:off x="5965960" y="216491"/>
            <a:ext cx="5132386" cy="4200524"/>
          </a:xfrm>
          <a:prstGeom prst="rect">
            <a:avLst/>
          </a:prstGeom>
          <a:noFill/>
          <a:ln>
            <a:noFill/>
          </a:ln>
        </p:spPr>
      </p:pic>
      <p:sp>
        <p:nvSpPr>
          <p:cNvPr id="193" name="Shape 193"/>
          <p:cNvSpPr/>
          <p:nvPr/>
        </p:nvSpPr>
        <p:spPr>
          <a:xfrm>
            <a:off x="5565412" y="6184010"/>
            <a:ext cx="1469756" cy="604434"/>
          </a:xfrm>
          <a:prstGeom prst="rect">
            <a:avLst/>
          </a:prstGeom>
          <a:solidFill>
            <a:schemeClr val="l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pic>
        <p:nvPicPr>
          <p:cNvPr id="194" name="Shape 194"/>
          <p:cNvPicPr preferRelativeResize="0"/>
          <p:nvPr/>
        </p:nvPicPr>
        <p:blipFill rotWithShape="1">
          <a:blip r:embed="rId4">
            <a:alphaModFix/>
          </a:blip>
          <a:srcRect b="17684" l="0" r="0" t="0"/>
          <a:stretch/>
        </p:blipFill>
        <p:spPr>
          <a:xfrm>
            <a:off x="6080316" y="4434601"/>
            <a:ext cx="1352215" cy="1944000"/>
          </a:xfrm>
          <a:prstGeom prst="rect">
            <a:avLst/>
          </a:prstGeom>
          <a:noFill/>
          <a:ln>
            <a:noFill/>
          </a:ln>
        </p:spPr>
      </p:pic>
      <p:pic>
        <p:nvPicPr>
          <p:cNvPr id="195" name="Shape 195"/>
          <p:cNvPicPr preferRelativeResize="0"/>
          <p:nvPr/>
        </p:nvPicPr>
        <p:blipFill rotWithShape="1">
          <a:blip r:embed="rId5">
            <a:alphaModFix/>
          </a:blip>
          <a:srcRect b="0" l="0" r="0" t="0"/>
          <a:stretch/>
        </p:blipFill>
        <p:spPr>
          <a:xfrm>
            <a:off x="7889700" y="4541001"/>
            <a:ext cx="3628003" cy="1945227"/>
          </a:xfrm>
          <a:prstGeom prst="rect">
            <a:avLst/>
          </a:prstGeom>
          <a:noFill/>
          <a:ln>
            <a:noFill/>
          </a:ln>
        </p:spPr>
      </p:pic>
      <p:sp>
        <p:nvSpPr>
          <p:cNvPr id="196" name="Shape 196"/>
          <p:cNvSpPr txBox="1"/>
          <p:nvPr/>
        </p:nvSpPr>
        <p:spPr>
          <a:xfrm>
            <a:off x="7370735" y="5164305"/>
            <a:ext cx="340962"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chemeClr val="dk1"/>
                </a:solidFill>
                <a:latin typeface="Times New Roman"/>
                <a:ea typeface="Times New Roman"/>
                <a:cs typeface="Times New Roman"/>
                <a:sym typeface="Times New Roman"/>
              </a:rPr>
              <a:t>=</a:t>
            </a:r>
          </a:p>
        </p:txBody>
      </p:sp>
      <p:sp>
        <p:nvSpPr>
          <p:cNvPr id="197" name="Shape 197"/>
          <p:cNvSpPr txBox="1"/>
          <p:nvPr/>
        </p:nvSpPr>
        <p:spPr>
          <a:xfrm>
            <a:off x="6612328" y="6209235"/>
            <a:ext cx="339628" cy="37970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1800">
                <a:solidFill>
                  <a:schemeClr val="dk1"/>
                </a:solidFill>
                <a:latin typeface="Times New Roman"/>
                <a:ea typeface="Times New Roman"/>
                <a:cs typeface="Times New Roman"/>
                <a:sym typeface="Times New Roman"/>
              </a:rPr>
              <a:t>M</a:t>
            </a:r>
          </a:p>
        </p:txBody>
      </p:sp>
      <p:sp>
        <p:nvSpPr>
          <p:cNvPr id="198" name="Shape 19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idx="1" type="body"/>
          </p:nvPr>
        </p:nvSpPr>
        <p:spPr>
          <a:xfrm>
            <a:off x="729712" y="152399"/>
            <a:ext cx="10209900" cy="6109800"/>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99166"/>
              <a:buFont typeface="Arial"/>
              <a:buChar char="•"/>
            </a:pPr>
            <a:r>
              <a:rPr b="0" i="0" lang="en-US" sz="2380" u="none" cap="none" strike="noStrike">
                <a:solidFill>
                  <a:schemeClr val="dk1"/>
                </a:solidFill>
                <a:latin typeface="Times New Roman"/>
                <a:ea typeface="Times New Roman"/>
                <a:cs typeface="Times New Roman"/>
                <a:sym typeface="Times New Roman"/>
              </a:rPr>
              <a:t>Given a matrix of m × n dimensionality, construct a m × k matrix, where k &lt;&lt; n</a:t>
            </a:r>
          </a:p>
          <a:p>
            <a:pPr indent="-228600" lvl="0" marL="228600" marR="0" rtl="0" algn="l">
              <a:lnSpc>
                <a:spcPct val="80000"/>
              </a:lnSpc>
              <a:spcBef>
                <a:spcPts val="1000"/>
              </a:spcBef>
              <a:spcAft>
                <a:spcPts val="0"/>
              </a:spcAft>
              <a:buClr>
                <a:schemeClr val="dk1"/>
              </a:buClr>
              <a:buSzPct val="99166"/>
              <a:buFont typeface="Arial"/>
              <a:buNone/>
            </a:pPr>
            <a:r>
              <a:t/>
            </a:r>
            <a:endParaRPr b="0" i="0" sz="238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166"/>
              <a:buFont typeface="Arial"/>
              <a:buChar char="•"/>
            </a:pPr>
            <a:r>
              <a:rPr b="0" i="0" lang="en-US" sz="2380" u="none" cap="none" strike="noStrike">
                <a:solidFill>
                  <a:schemeClr val="dk1"/>
                </a:solidFill>
                <a:latin typeface="Times New Roman"/>
                <a:ea typeface="Times New Roman"/>
                <a:cs typeface="Times New Roman"/>
                <a:sym typeface="Times New Roman"/>
              </a:rPr>
              <a:t>M = U Σ V</a:t>
            </a:r>
            <a:r>
              <a:rPr b="0" baseline="30000" i="0" lang="en-US" sz="2380" u="none" cap="none" strike="noStrike">
                <a:solidFill>
                  <a:schemeClr val="dk1"/>
                </a:solidFill>
                <a:latin typeface="Times New Roman"/>
                <a:ea typeface="Times New Roman"/>
                <a:cs typeface="Times New Roman"/>
                <a:sym typeface="Times New Roman"/>
              </a:rPr>
              <a:t>T</a:t>
            </a:r>
          </a:p>
          <a:p>
            <a:pPr indent="0" lvl="0" marL="0" marR="0" rtl="0" algn="l">
              <a:lnSpc>
                <a:spcPct val="80000"/>
              </a:lnSpc>
              <a:spcBef>
                <a:spcPts val="1000"/>
              </a:spcBef>
              <a:spcAft>
                <a:spcPts val="0"/>
              </a:spcAft>
              <a:buClr>
                <a:schemeClr val="dk1"/>
              </a:buClr>
              <a:buSzPct val="25000"/>
              <a:buFont typeface="Arial"/>
              <a:buNone/>
            </a:pPr>
            <a:r>
              <a:t/>
            </a:r>
            <a:endParaRPr b="0" baseline="30000" i="0" sz="2380" u="none" cap="none" strike="noStrike">
              <a:solidFill>
                <a:schemeClr val="dk1"/>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chemeClr val="dk1"/>
              </a:buClr>
              <a:buSzPct val="102000"/>
              <a:buFont typeface="Arial"/>
              <a:buChar char="•"/>
            </a:pPr>
            <a:r>
              <a:rPr b="0" i="0" lang="en-US" sz="2040" u="none" cap="none" strike="noStrike">
                <a:solidFill>
                  <a:schemeClr val="dk1"/>
                </a:solidFill>
                <a:latin typeface="Times New Roman"/>
                <a:ea typeface="Times New Roman"/>
                <a:cs typeface="Times New Roman"/>
                <a:sym typeface="Times New Roman"/>
              </a:rPr>
              <a:t>U is an m × m orthogonal matrix (UU</a:t>
            </a:r>
            <a:r>
              <a:rPr b="0" baseline="30000" i="0" lang="en-US" sz="2040" u="none" cap="none" strike="noStrike">
                <a:solidFill>
                  <a:schemeClr val="dk1"/>
                </a:solidFill>
                <a:latin typeface="Times New Roman"/>
                <a:ea typeface="Times New Roman"/>
                <a:cs typeface="Times New Roman"/>
                <a:sym typeface="Times New Roman"/>
              </a:rPr>
              <a:t>T</a:t>
            </a:r>
            <a:r>
              <a:rPr b="0" i="0" lang="en-US" sz="2040" u="none" cap="none" strike="noStrike">
                <a:solidFill>
                  <a:schemeClr val="dk1"/>
                </a:solidFill>
                <a:latin typeface="Times New Roman"/>
                <a:ea typeface="Times New Roman"/>
                <a:cs typeface="Times New Roman"/>
                <a:sym typeface="Times New Roman"/>
              </a:rPr>
              <a:t> = I)</a:t>
            </a:r>
          </a:p>
          <a:p>
            <a:pPr indent="0" lvl="1" marL="457200" marR="0" rtl="0" algn="l">
              <a:lnSpc>
                <a:spcPct val="80000"/>
              </a:lnSpc>
              <a:spcBef>
                <a:spcPts val="500"/>
              </a:spcBef>
              <a:spcAft>
                <a:spcPts val="0"/>
              </a:spcAft>
              <a:buClr>
                <a:schemeClr val="dk1"/>
              </a:buClr>
              <a:buSzPct val="25000"/>
              <a:buFont typeface="Arial"/>
              <a:buNone/>
            </a:pPr>
            <a:r>
              <a:rPr b="0" i="0" lang="en-US" sz="2040" u="none" cap="none" strike="noStrike">
                <a:solidFill>
                  <a:schemeClr val="dk1"/>
                </a:solidFill>
                <a:latin typeface="Times New Roman"/>
                <a:ea typeface="Times New Roman"/>
                <a:cs typeface="Times New Roman"/>
                <a:sym typeface="Times New Roman"/>
              </a:rPr>
              <a:t> </a:t>
            </a:r>
          </a:p>
          <a:p>
            <a:pPr indent="-228600" lvl="1" marL="685800" marR="0" rtl="0" algn="l">
              <a:lnSpc>
                <a:spcPct val="110000"/>
              </a:lnSpc>
              <a:spcBef>
                <a:spcPts val="500"/>
              </a:spcBef>
              <a:spcAft>
                <a:spcPts val="0"/>
              </a:spcAft>
              <a:buClr>
                <a:schemeClr val="dk1"/>
              </a:buClr>
              <a:buSzPct val="102000"/>
              <a:buFont typeface="Arial"/>
              <a:buChar char="•"/>
            </a:pPr>
            <a:r>
              <a:rPr b="0" i="0" lang="en-US" sz="2040" u="none" cap="none" strike="noStrike">
                <a:solidFill>
                  <a:schemeClr val="dk1"/>
                </a:solidFill>
                <a:latin typeface="Times New Roman"/>
                <a:ea typeface="Times New Roman"/>
                <a:cs typeface="Times New Roman"/>
                <a:sym typeface="Times New Roman"/>
              </a:rPr>
              <a:t>Σ is a m × n diagonal matrix, with diagonal values ordered from largest to smallest (σ</a:t>
            </a:r>
            <a:r>
              <a:rPr b="0" baseline="-25000" i="0" lang="en-US" sz="2040" u="none" cap="none" strike="noStrike">
                <a:solidFill>
                  <a:schemeClr val="dk1"/>
                </a:solidFill>
                <a:latin typeface="Times New Roman"/>
                <a:ea typeface="Times New Roman"/>
                <a:cs typeface="Times New Roman"/>
                <a:sym typeface="Times New Roman"/>
              </a:rPr>
              <a:t>1</a:t>
            </a:r>
            <a:r>
              <a:rPr b="0" i="0" lang="en-US" sz="2040" u="none" cap="none" strike="noStrike">
                <a:solidFill>
                  <a:schemeClr val="dk1"/>
                </a:solidFill>
                <a:latin typeface="Times New Roman"/>
                <a:ea typeface="Times New Roman"/>
                <a:cs typeface="Times New Roman"/>
                <a:sym typeface="Times New Roman"/>
              </a:rPr>
              <a:t> ≥ σ</a:t>
            </a:r>
            <a:r>
              <a:rPr b="0" baseline="-25000" i="0" lang="en-US" sz="2040" u="none" cap="none" strike="noStrike">
                <a:solidFill>
                  <a:schemeClr val="dk1"/>
                </a:solidFill>
                <a:latin typeface="Times New Roman"/>
                <a:ea typeface="Times New Roman"/>
                <a:cs typeface="Times New Roman"/>
                <a:sym typeface="Times New Roman"/>
              </a:rPr>
              <a:t>2</a:t>
            </a:r>
            <a:r>
              <a:rPr b="0" i="0" lang="en-US" sz="2040" u="none" cap="none" strike="noStrike">
                <a:solidFill>
                  <a:schemeClr val="dk1"/>
                </a:solidFill>
                <a:latin typeface="Times New Roman"/>
                <a:ea typeface="Times New Roman"/>
                <a:cs typeface="Times New Roman"/>
                <a:sym typeface="Times New Roman"/>
              </a:rPr>
              <a:t> ≥ · · · ≥ σ</a:t>
            </a:r>
            <a:r>
              <a:rPr b="0" baseline="-25000" i="0" lang="en-US" sz="2040" u="none" cap="none" strike="noStrike">
                <a:solidFill>
                  <a:schemeClr val="dk1"/>
                </a:solidFill>
                <a:latin typeface="Times New Roman"/>
                <a:ea typeface="Times New Roman"/>
                <a:cs typeface="Times New Roman"/>
                <a:sym typeface="Times New Roman"/>
              </a:rPr>
              <a:t>r</a:t>
            </a:r>
            <a:r>
              <a:rPr b="0" i="0" lang="en-US" sz="2040" u="none" cap="none" strike="noStrike">
                <a:solidFill>
                  <a:schemeClr val="dk1"/>
                </a:solidFill>
                <a:latin typeface="Times New Roman"/>
                <a:ea typeface="Times New Roman"/>
                <a:cs typeface="Times New Roman"/>
                <a:sym typeface="Times New Roman"/>
              </a:rPr>
              <a:t> ≥ 0, where r = min(m, n))   [σ</a:t>
            </a:r>
            <a:r>
              <a:rPr b="0" baseline="-25000" i="0" lang="en-US" sz="1360" u="none" cap="none" strike="noStrike">
                <a:solidFill>
                  <a:schemeClr val="dk1"/>
                </a:solidFill>
                <a:latin typeface="Times New Roman"/>
                <a:ea typeface="Times New Roman"/>
                <a:cs typeface="Times New Roman"/>
                <a:sym typeface="Times New Roman"/>
              </a:rPr>
              <a:t>i</a:t>
            </a:r>
            <a:r>
              <a:rPr b="0" i="0" lang="en-US" sz="1360" u="none" cap="none" strike="noStrike">
                <a:solidFill>
                  <a:schemeClr val="dk1"/>
                </a:solidFill>
                <a:latin typeface="Times New Roman"/>
                <a:ea typeface="Times New Roman"/>
                <a:cs typeface="Times New Roman"/>
                <a:sym typeface="Times New Roman"/>
              </a:rPr>
              <a:t>’s </a:t>
            </a:r>
            <a:r>
              <a:rPr b="0" i="0" lang="en-US" sz="2040" u="none" cap="none" strike="noStrike">
                <a:solidFill>
                  <a:schemeClr val="dk1"/>
                </a:solidFill>
                <a:latin typeface="Times New Roman"/>
                <a:ea typeface="Times New Roman"/>
                <a:cs typeface="Times New Roman"/>
                <a:sym typeface="Times New Roman"/>
              </a:rPr>
              <a:t>are known as singular values] </a:t>
            </a:r>
          </a:p>
          <a:p>
            <a:pPr indent="0" lvl="1" marL="457200" marR="0" rtl="0" algn="l">
              <a:lnSpc>
                <a:spcPct val="110000"/>
              </a:lnSpc>
              <a:spcBef>
                <a:spcPts val="500"/>
              </a:spcBef>
              <a:spcAft>
                <a:spcPts val="0"/>
              </a:spcAft>
              <a:buClr>
                <a:schemeClr val="dk1"/>
              </a:buClr>
              <a:buSzPct val="25000"/>
              <a:buFont typeface="Arial"/>
              <a:buNone/>
            </a:pPr>
            <a:r>
              <a:t/>
            </a:r>
            <a:endParaRPr b="0" baseline="-25000" i="0" sz="1360" u="none" cap="none" strike="noStrike">
              <a:solidFill>
                <a:schemeClr val="dk1"/>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chemeClr val="dk1"/>
              </a:buClr>
              <a:buSzPct val="102000"/>
              <a:buFont typeface="Arial"/>
              <a:buChar char="•"/>
            </a:pPr>
            <a:r>
              <a:rPr b="0" i="0" lang="en-US" sz="2040" u="none" cap="none" strike="noStrike">
                <a:solidFill>
                  <a:schemeClr val="dk1"/>
                </a:solidFill>
                <a:latin typeface="Times New Roman"/>
                <a:ea typeface="Times New Roman"/>
                <a:cs typeface="Times New Roman"/>
                <a:sym typeface="Times New Roman"/>
              </a:rPr>
              <a:t>V is an n × n orthogonal matrix (VV</a:t>
            </a:r>
            <a:r>
              <a:rPr b="0" baseline="30000" i="0" lang="en-US" sz="2040" u="none" cap="none" strike="noStrike">
                <a:solidFill>
                  <a:schemeClr val="dk1"/>
                </a:solidFill>
                <a:latin typeface="Times New Roman"/>
                <a:ea typeface="Times New Roman"/>
                <a:cs typeface="Times New Roman"/>
                <a:sym typeface="Times New Roman"/>
              </a:rPr>
              <a:t>T</a:t>
            </a:r>
            <a:r>
              <a:rPr b="0" i="0" lang="en-US" sz="2040" u="none" cap="none" strike="noStrike">
                <a:solidFill>
                  <a:schemeClr val="dk1"/>
                </a:solidFill>
                <a:latin typeface="Times New Roman"/>
                <a:ea typeface="Times New Roman"/>
                <a:cs typeface="Times New Roman"/>
                <a:sym typeface="Times New Roman"/>
              </a:rPr>
              <a:t> = I)</a:t>
            </a:r>
          </a:p>
          <a:p>
            <a:pPr indent="-228600" lvl="1" marL="685800" marR="0" rtl="0" algn="l">
              <a:lnSpc>
                <a:spcPct val="80000"/>
              </a:lnSpc>
              <a:spcBef>
                <a:spcPts val="500"/>
              </a:spcBef>
              <a:spcAft>
                <a:spcPts val="0"/>
              </a:spcAft>
              <a:buClr>
                <a:schemeClr val="dk1"/>
              </a:buClr>
              <a:buSzPct val="102000"/>
              <a:buFont typeface="Arial"/>
              <a:buNone/>
            </a:pPr>
            <a:r>
              <a:t/>
            </a:r>
            <a:endParaRPr b="0" i="0" sz="2040" u="none" cap="none" strike="noStrike">
              <a:solidFill>
                <a:schemeClr val="dk1"/>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chemeClr val="dk1"/>
              </a:buClr>
              <a:buSzPct val="110500"/>
              <a:buFont typeface="Arial"/>
              <a:buChar char="•"/>
            </a:pPr>
            <a:r>
              <a:rPr b="0" i="0" lang="en-US" sz="2040" u="none" cap="none" strike="noStrike">
                <a:solidFill>
                  <a:schemeClr val="dk1"/>
                </a:solidFill>
                <a:latin typeface="Times New Roman"/>
                <a:ea typeface="Times New Roman"/>
                <a:cs typeface="Times New Roman"/>
                <a:sym typeface="Times New Roman"/>
              </a:rPr>
              <a:t>We construct M</a:t>
            </a:r>
            <a:r>
              <a:rPr b="1" baseline="30000" i="0" lang="en-US" sz="2040" u="none" cap="none" strike="noStrike">
                <a:solidFill>
                  <a:schemeClr val="dk1"/>
                </a:solidFill>
                <a:latin typeface="Times New Roman"/>
                <a:ea typeface="Times New Roman"/>
                <a:cs typeface="Times New Roman"/>
                <a:sym typeface="Times New Roman"/>
              </a:rPr>
              <a:t>’ </a:t>
            </a:r>
            <a:r>
              <a:rPr b="0" i="0" lang="en-US" sz="2040" u="none" cap="none" strike="noStrike">
                <a:solidFill>
                  <a:schemeClr val="dk1"/>
                </a:solidFill>
                <a:latin typeface="Times New Roman"/>
                <a:ea typeface="Times New Roman"/>
                <a:cs typeface="Times New Roman"/>
                <a:sym typeface="Times New Roman"/>
              </a:rPr>
              <a:t>s.t. rank(M</a:t>
            </a:r>
            <a:r>
              <a:rPr b="1" baseline="30000" i="0" lang="en-US" sz="2210" u="none" cap="none" strike="noStrike">
                <a:solidFill>
                  <a:schemeClr val="dk1"/>
                </a:solidFill>
                <a:latin typeface="Times New Roman"/>
                <a:ea typeface="Times New Roman"/>
                <a:cs typeface="Times New Roman"/>
                <a:sym typeface="Times New Roman"/>
              </a:rPr>
              <a:t>’</a:t>
            </a:r>
            <a:r>
              <a:rPr b="0" i="0" lang="en-US" sz="2040" u="none" cap="none" strike="noStrike">
                <a:solidFill>
                  <a:schemeClr val="dk1"/>
                </a:solidFill>
                <a:latin typeface="Times New Roman"/>
                <a:ea typeface="Times New Roman"/>
                <a:cs typeface="Times New Roman"/>
                <a:sym typeface="Times New Roman"/>
              </a:rPr>
              <a:t>) = k</a:t>
            </a:r>
          </a:p>
          <a:p>
            <a:pPr indent="-228600" lvl="1" marL="685800" marR="0" rtl="0" algn="l">
              <a:lnSpc>
                <a:spcPct val="80000"/>
              </a:lnSpc>
              <a:spcBef>
                <a:spcPts val="500"/>
              </a:spcBef>
              <a:spcAft>
                <a:spcPts val="0"/>
              </a:spcAft>
              <a:buClr>
                <a:schemeClr val="dk1"/>
              </a:buClr>
              <a:buSzPct val="100454"/>
              <a:buFont typeface="Arial"/>
              <a:buNone/>
            </a:pPr>
            <a:r>
              <a:t/>
            </a:r>
            <a:endParaRPr b="1" baseline="30000" i="0" sz="2210" u="none" cap="none" strike="noStrike">
              <a:solidFill>
                <a:schemeClr val="dk1"/>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chemeClr val="dk1"/>
              </a:buClr>
              <a:buSzPct val="148750"/>
              <a:buFont typeface="Arial"/>
              <a:buChar char="•"/>
            </a:pPr>
            <a:r>
              <a:rPr b="0" i="0" lang="en-US" sz="2040" u="none" cap="none" strike="noStrike">
                <a:solidFill>
                  <a:schemeClr val="dk1"/>
                </a:solidFill>
                <a:latin typeface="Times New Roman"/>
                <a:ea typeface="Times New Roman"/>
                <a:cs typeface="Times New Roman"/>
                <a:sym typeface="Times New Roman"/>
              </a:rPr>
              <a:t>We compute M</a:t>
            </a:r>
            <a:r>
              <a:rPr b="1" baseline="30000" i="0" lang="en-US" sz="2040" u="none" cap="none" strike="noStrike">
                <a:solidFill>
                  <a:schemeClr val="dk1"/>
                </a:solidFill>
                <a:latin typeface="Times New Roman"/>
                <a:ea typeface="Times New Roman"/>
                <a:cs typeface="Times New Roman"/>
                <a:sym typeface="Times New Roman"/>
              </a:rPr>
              <a:t>’</a:t>
            </a:r>
            <a:r>
              <a:rPr b="0" i="0" lang="en-US" sz="2040" u="none" cap="none" strike="noStrike">
                <a:solidFill>
                  <a:schemeClr val="dk1"/>
                </a:solidFill>
                <a:latin typeface="Times New Roman"/>
                <a:ea typeface="Times New Roman"/>
                <a:cs typeface="Times New Roman"/>
                <a:sym typeface="Times New Roman"/>
              </a:rPr>
              <a:t> = U Σ</a:t>
            </a:r>
            <a:r>
              <a:rPr b="0" baseline="30000" i="0" lang="en-US" sz="2720" u="none" cap="none" strike="noStrike">
                <a:solidFill>
                  <a:schemeClr val="dk1"/>
                </a:solidFill>
                <a:latin typeface="Times New Roman"/>
                <a:ea typeface="Times New Roman"/>
                <a:cs typeface="Times New Roman"/>
                <a:sym typeface="Times New Roman"/>
              </a:rPr>
              <a:t>’</a:t>
            </a:r>
            <a:r>
              <a:rPr b="0" i="0" lang="en-US" sz="2040" u="none" cap="none" strike="noStrike">
                <a:solidFill>
                  <a:schemeClr val="dk1"/>
                </a:solidFill>
                <a:latin typeface="Times New Roman"/>
                <a:ea typeface="Times New Roman"/>
                <a:cs typeface="Times New Roman"/>
                <a:sym typeface="Times New Roman"/>
              </a:rPr>
              <a:t> V, where </a:t>
            </a:r>
            <a:r>
              <a:rPr b="0" i="0" lang="en-US" sz="2975" u="none" cap="none" strike="noStrike">
                <a:solidFill>
                  <a:schemeClr val="dk1"/>
                </a:solidFill>
                <a:latin typeface="Times New Roman"/>
                <a:ea typeface="Times New Roman"/>
                <a:cs typeface="Times New Roman"/>
                <a:sym typeface="Times New Roman"/>
              </a:rPr>
              <a:t>Σ</a:t>
            </a:r>
            <a:r>
              <a:rPr b="0" baseline="30000" i="0" lang="en-US" sz="2975" u="none" cap="none" strike="noStrike">
                <a:solidFill>
                  <a:schemeClr val="dk1"/>
                </a:solidFill>
                <a:latin typeface="Times New Roman"/>
                <a:ea typeface="Times New Roman"/>
                <a:cs typeface="Times New Roman"/>
                <a:sym typeface="Times New Roman"/>
              </a:rPr>
              <a:t>’</a:t>
            </a:r>
            <a:r>
              <a:rPr b="0" i="0" lang="en-US" sz="2975" u="none" cap="none" strike="noStrike">
                <a:solidFill>
                  <a:schemeClr val="dk1"/>
                </a:solidFill>
                <a:latin typeface="Times New Roman"/>
                <a:ea typeface="Times New Roman"/>
                <a:cs typeface="Times New Roman"/>
                <a:sym typeface="Times New Roman"/>
              </a:rPr>
              <a:t> </a:t>
            </a:r>
            <a:r>
              <a:rPr b="0" i="0" lang="en-US" sz="2040" u="none" cap="none" strike="noStrike">
                <a:solidFill>
                  <a:schemeClr val="dk1"/>
                </a:solidFill>
                <a:latin typeface="Times New Roman"/>
                <a:ea typeface="Times New Roman"/>
                <a:cs typeface="Times New Roman"/>
                <a:sym typeface="Times New Roman"/>
              </a:rPr>
              <a:t>=</a:t>
            </a:r>
            <a:r>
              <a:rPr b="0" i="0" lang="en-US" sz="2975" u="none" cap="none" strike="noStrike">
                <a:solidFill>
                  <a:schemeClr val="dk1"/>
                </a:solidFill>
                <a:latin typeface="Times New Roman"/>
                <a:ea typeface="Times New Roman"/>
                <a:cs typeface="Times New Roman"/>
                <a:sym typeface="Times New Roman"/>
              </a:rPr>
              <a:t> Σ</a:t>
            </a:r>
            <a:r>
              <a:rPr b="0" baseline="30000" i="0" lang="en-US" sz="2975" u="none" cap="none" strike="noStrike">
                <a:solidFill>
                  <a:schemeClr val="dk1"/>
                </a:solidFill>
                <a:latin typeface="Times New Roman"/>
                <a:ea typeface="Times New Roman"/>
                <a:cs typeface="Times New Roman"/>
                <a:sym typeface="Times New Roman"/>
              </a:rPr>
              <a:t> </a:t>
            </a:r>
            <a:r>
              <a:rPr b="0" i="0" lang="en-US" sz="2040" u="none" cap="none" strike="noStrike">
                <a:solidFill>
                  <a:schemeClr val="dk1"/>
                </a:solidFill>
                <a:latin typeface="Times New Roman"/>
                <a:ea typeface="Times New Roman"/>
                <a:cs typeface="Times New Roman"/>
                <a:sym typeface="Times New Roman"/>
              </a:rPr>
              <a:t>with k largest singular values </a:t>
            </a:r>
          </a:p>
          <a:p>
            <a:pPr indent="-228600" lvl="1" marL="685800" marR="0" rtl="0" algn="l">
              <a:lnSpc>
                <a:spcPct val="80000"/>
              </a:lnSpc>
              <a:spcBef>
                <a:spcPts val="500"/>
              </a:spcBef>
              <a:spcAft>
                <a:spcPts val="0"/>
              </a:spcAft>
              <a:buClr>
                <a:schemeClr val="dk1"/>
              </a:buClr>
              <a:buSzPct val="102000"/>
              <a:buFont typeface="Arial"/>
              <a:buNone/>
            </a:pPr>
            <a:r>
              <a:t/>
            </a:r>
            <a:endParaRPr b="0" i="0" sz="2040" u="none" cap="none" strike="noStrike">
              <a:solidFill>
                <a:schemeClr val="dk1"/>
              </a:solidFill>
              <a:latin typeface="Times New Roman"/>
              <a:ea typeface="Times New Roman"/>
              <a:cs typeface="Times New Roman"/>
              <a:sym typeface="Times New Roman"/>
            </a:endParaRPr>
          </a:p>
          <a:p>
            <a:pPr indent="-228600" lvl="1" marL="685800" marR="0" rtl="0" algn="l">
              <a:lnSpc>
                <a:spcPct val="80000"/>
              </a:lnSpc>
              <a:spcBef>
                <a:spcPts val="500"/>
              </a:spcBef>
              <a:spcAft>
                <a:spcPts val="0"/>
              </a:spcAft>
              <a:buClr>
                <a:schemeClr val="dk1"/>
              </a:buClr>
              <a:buSzPct val="102000"/>
              <a:buFont typeface="Arial"/>
              <a:buChar char="•"/>
            </a:pPr>
            <a:r>
              <a:rPr b="0" i="0" lang="en-US" sz="2040" u="none" cap="none" strike="noStrike">
                <a:solidFill>
                  <a:schemeClr val="dk1"/>
                </a:solidFill>
                <a:latin typeface="Times New Roman"/>
                <a:ea typeface="Times New Roman"/>
                <a:cs typeface="Times New Roman"/>
                <a:sym typeface="Times New Roman"/>
              </a:rPr>
              <a:t>k captures desired percentage variance  </a:t>
            </a:r>
          </a:p>
          <a:p>
            <a:pPr indent="0" lvl="0" marL="0" marR="0" rtl="0" algn="l">
              <a:lnSpc>
                <a:spcPct val="80000"/>
              </a:lnSpc>
              <a:spcBef>
                <a:spcPts val="1000"/>
              </a:spcBef>
              <a:spcAft>
                <a:spcPts val="0"/>
              </a:spcAft>
              <a:buClr>
                <a:schemeClr val="dk1"/>
              </a:buClr>
              <a:buSzPct val="25000"/>
              <a:buFont typeface="Arial"/>
              <a:buNone/>
            </a:pPr>
            <a:r>
              <a:t/>
            </a:r>
            <a:endParaRPr b="0" i="0" sz="1020" u="none" cap="none" strike="noStrike">
              <a:solidFill>
                <a:schemeClr val="dk1"/>
              </a:solidFill>
              <a:latin typeface="Times New Roman"/>
              <a:ea typeface="Times New Roman"/>
              <a:cs typeface="Times New Roman"/>
              <a:sym typeface="Times New Roman"/>
            </a:endParaRPr>
          </a:p>
          <a:p>
            <a:pPr indent="-228600" lvl="0" marL="228600" marR="0" rtl="0" algn="l">
              <a:lnSpc>
                <a:spcPct val="110000"/>
              </a:lnSpc>
              <a:spcBef>
                <a:spcPts val="1000"/>
              </a:spcBef>
              <a:buClr>
                <a:schemeClr val="dk1"/>
              </a:buClr>
              <a:buSzPct val="99166"/>
              <a:buFont typeface="Arial"/>
              <a:buChar char="•"/>
            </a:pPr>
            <a:r>
              <a:rPr b="0" i="0" lang="en-US" sz="2380" u="none" cap="none" strike="noStrike">
                <a:solidFill>
                  <a:schemeClr val="dk1"/>
                </a:solidFill>
                <a:latin typeface="Times New Roman"/>
                <a:ea typeface="Times New Roman"/>
                <a:cs typeface="Times New Roman"/>
                <a:sym typeface="Times New Roman"/>
              </a:rPr>
              <a:t>Then, submatrix U </a:t>
            </a:r>
            <a:r>
              <a:rPr b="0" baseline="-25000" i="0" lang="en-US" sz="2380" u="none" cap="none" strike="noStrike">
                <a:solidFill>
                  <a:schemeClr val="dk1"/>
                </a:solidFill>
                <a:latin typeface="Times New Roman"/>
                <a:ea typeface="Times New Roman"/>
                <a:cs typeface="Times New Roman"/>
                <a:sym typeface="Times New Roman"/>
              </a:rPr>
              <a:t>v,k</a:t>
            </a:r>
            <a:r>
              <a:rPr b="1" baseline="-25000" i="0" lang="en-US" sz="2380" u="none" cap="none" strike="noStrike">
                <a:solidFill>
                  <a:schemeClr val="dk1"/>
                </a:solidFill>
                <a:latin typeface="Times New Roman"/>
                <a:ea typeface="Times New Roman"/>
                <a:cs typeface="Times New Roman"/>
                <a:sym typeface="Times New Roman"/>
              </a:rPr>
              <a:t>  </a:t>
            </a:r>
            <a:r>
              <a:rPr b="0" i="0" lang="en-US" sz="2380" u="none" cap="none" strike="noStrike">
                <a:solidFill>
                  <a:schemeClr val="dk1"/>
                </a:solidFill>
                <a:latin typeface="Times New Roman"/>
                <a:ea typeface="Times New Roman"/>
                <a:cs typeface="Times New Roman"/>
                <a:sym typeface="Times New Roman"/>
              </a:rPr>
              <a:t>is our desired word embedding matrix.  </a:t>
            </a:r>
          </a:p>
        </p:txBody>
      </p:sp>
      <p:sp>
        <p:nvSpPr>
          <p:cNvPr descr="\times n" id="205" name="Shape 205"/>
          <p:cNvSpPr/>
          <p:nvPr/>
        </p:nvSpPr>
        <p:spPr>
          <a:xfrm>
            <a:off x="152400" y="152400"/>
            <a:ext cx="304799" cy="3047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Times New Roman"/>
              <a:ea typeface="Times New Roman"/>
              <a:cs typeface="Times New Roman"/>
              <a:sym typeface="Times New Roman"/>
            </a:endParaRPr>
          </a:p>
        </p:txBody>
      </p:sp>
      <p:sp>
        <p:nvSpPr>
          <p:cNvPr descr="mathbf {M} " id="206" name="Shape 206"/>
          <p:cNvSpPr/>
          <p:nvPr/>
        </p:nvSpPr>
        <p:spPr>
          <a:xfrm>
            <a:off x="152400" y="152400"/>
            <a:ext cx="304799" cy="3047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Times New Roman"/>
              <a:ea typeface="Times New Roman"/>
              <a:cs typeface="Times New Roman"/>
              <a:sym typeface="Times New Roman"/>
            </a:endParaRPr>
          </a:p>
        </p:txBody>
      </p:sp>
      <p:pic>
        <p:nvPicPr>
          <p:cNvPr id="207" name="Shape 207"/>
          <p:cNvPicPr preferRelativeResize="0"/>
          <p:nvPr/>
        </p:nvPicPr>
        <p:blipFill rotWithShape="1">
          <a:blip r:embed="rId3">
            <a:alphaModFix/>
          </a:blip>
          <a:srcRect b="0" l="0" r="0" t="0"/>
          <a:stretch/>
        </p:blipFill>
        <p:spPr>
          <a:xfrm>
            <a:off x="5484325" y="5183807"/>
            <a:ext cx="1082729" cy="1013323"/>
          </a:xfrm>
          <a:prstGeom prst="rect">
            <a:avLst/>
          </a:prstGeom>
          <a:noFill/>
          <a:ln>
            <a:noFill/>
          </a:ln>
        </p:spPr>
      </p:pic>
      <p:sp>
        <p:nvSpPr>
          <p:cNvPr id="208" name="Shape 20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nvSpPr>
        <p:spPr>
          <a:xfrm>
            <a:off x="431539" y="246757"/>
            <a:ext cx="8280919" cy="646331"/>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SzPct val="25000"/>
              <a:buNone/>
            </a:pPr>
            <a:r>
              <a:rPr b="1" lang="en-US" sz="2400">
                <a:solidFill>
                  <a:schemeClr val="dk1"/>
                </a:solidFill>
                <a:latin typeface="Times New Roman"/>
                <a:ea typeface="Times New Roman"/>
                <a:cs typeface="Times New Roman"/>
                <a:sym typeface="Times New Roman"/>
              </a:rPr>
              <a:t>Result of SVD based Model</a:t>
            </a:r>
          </a:p>
        </p:txBody>
      </p:sp>
      <p:pic>
        <p:nvPicPr>
          <p:cNvPr descr="C:\Users\Wony\Desktop\2dfigure_1.png" id="214" name="Shape 214"/>
          <p:cNvPicPr preferRelativeResize="0"/>
          <p:nvPr/>
        </p:nvPicPr>
        <p:blipFill rotWithShape="1">
          <a:blip r:embed="rId3">
            <a:alphaModFix/>
          </a:blip>
          <a:srcRect b="6257" l="5880" r="5285" t="6040"/>
          <a:stretch/>
        </p:blipFill>
        <p:spPr>
          <a:xfrm>
            <a:off x="1823157" y="2118673"/>
            <a:ext cx="3816068" cy="2825558"/>
          </a:xfrm>
          <a:prstGeom prst="rect">
            <a:avLst/>
          </a:prstGeom>
          <a:noFill/>
          <a:ln>
            <a:noFill/>
          </a:ln>
        </p:spPr>
      </p:pic>
      <p:pic>
        <p:nvPicPr>
          <p:cNvPr descr="C:\Users\Wony\Desktop\3dfigure_1.png" id="215" name="Shape 215"/>
          <p:cNvPicPr preferRelativeResize="0"/>
          <p:nvPr/>
        </p:nvPicPr>
        <p:blipFill rotWithShape="1">
          <a:blip r:embed="rId4">
            <a:alphaModFix/>
          </a:blip>
          <a:srcRect b="8485" l="13456" r="8171" t="12471"/>
          <a:stretch/>
        </p:blipFill>
        <p:spPr>
          <a:xfrm>
            <a:off x="6093742" y="2118673"/>
            <a:ext cx="3735403" cy="2825558"/>
          </a:xfrm>
          <a:prstGeom prst="rect">
            <a:avLst/>
          </a:prstGeom>
          <a:noFill/>
          <a:ln>
            <a:noFill/>
          </a:ln>
        </p:spPr>
      </p:pic>
      <p:sp>
        <p:nvSpPr>
          <p:cNvPr id="216" name="Shape 216"/>
          <p:cNvSpPr txBox="1"/>
          <p:nvPr/>
        </p:nvSpPr>
        <p:spPr>
          <a:xfrm>
            <a:off x="2085609" y="1661331"/>
            <a:ext cx="79701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en-US" sz="1800">
                <a:solidFill>
                  <a:schemeClr val="dk1"/>
                </a:solidFill>
                <a:latin typeface="Times New Roman"/>
                <a:ea typeface="Times New Roman"/>
                <a:cs typeface="Times New Roman"/>
                <a:sym typeface="Times New Roman"/>
              </a:rPr>
              <a:t>K = 2</a:t>
            </a:r>
          </a:p>
        </p:txBody>
      </p:sp>
      <p:sp>
        <p:nvSpPr>
          <p:cNvPr id="217" name="Shape 217"/>
          <p:cNvSpPr txBox="1"/>
          <p:nvPr/>
        </p:nvSpPr>
        <p:spPr>
          <a:xfrm>
            <a:off x="5825101" y="1661331"/>
            <a:ext cx="79701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en-US" sz="1800">
                <a:solidFill>
                  <a:schemeClr val="dk1"/>
                </a:solidFill>
                <a:latin typeface="Times New Roman"/>
                <a:ea typeface="Times New Roman"/>
                <a:cs typeface="Times New Roman"/>
                <a:sym typeface="Times New Roman"/>
              </a:rPr>
              <a:t>K = 3</a:t>
            </a:r>
          </a:p>
        </p:txBody>
      </p:sp>
      <p:sp>
        <p:nvSpPr>
          <p:cNvPr id="218" name="Shape 21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idx="1" type="body"/>
          </p:nvPr>
        </p:nvSpPr>
        <p:spPr>
          <a:xfrm>
            <a:off x="847898" y="5636033"/>
            <a:ext cx="10505902" cy="1113905"/>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2600" u="none" cap="none" strike="noStrike">
                <a:solidFill>
                  <a:schemeClr val="dk1"/>
                </a:solidFill>
                <a:latin typeface="Times New Roman"/>
                <a:ea typeface="Times New Roman"/>
                <a:cs typeface="Times New Roman"/>
                <a:sym typeface="Times New Roman"/>
              </a:rPr>
              <a:t>An Improved Model of Semantic Similarity Based on Lexical Co-Occurrence Rohde et al. 2005</a:t>
            </a:r>
          </a:p>
        </p:txBody>
      </p:sp>
      <p:pic>
        <p:nvPicPr>
          <p:cNvPr id="224" name="Shape 224"/>
          <p:cNvPicPr preferRelativeResize="0"/>
          <p:nvPr/>
        </p:nvPicPr>
        <p:blipFill rotWithShape="1">
          <a:blip r:embed="rId3">
            <a:alphaModFix/>
          </a:blip>
          <a:srcRect b="0" l="0" r="0" t="0"/>
          <a:stretch/>
        </p:blipFill>
        <p:spPr>
          <a:xfrm>
            <a:off x="3135672" y="116375"/>
            <a:ext cx="5920800" cy="5461500"/>
          </a:xfrm>
          <a:prstGeom prst="rect">
            <a:avLst/>
          </a:prstGeom>
          <a:noFill/>
          <a:ln>
            <a:noFill/>
          </a:ln>
        </p:spPr>
      </p:pic>
      <p:sp>
        <p:nvSpPr>
          <p:cNvPr id="225" name="Shape 22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838200" y="216132"/>
            <a:ext cx="10515599" cy="676541"/>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Pros &amp; Cons</a:t>
            </a:r>
          </a:p>
        </p:txBody>
      </p:sp>
      <p:sp>
        <p:nvSpPr>
          <p:cNvPr id="232" name="Shape 232"/>
          <p:cNvSpPr txBox="1"/>
          <p:nvPr>
            <p:ph idx="1" type="body"/>
          </p:nvPr>
        </p:nvSpPr>
        <p:spPr>
          <a:xfrm>
            <a:off x="838200" y="1094116"/>
            <a:ext cx="10515599" cy="3577633"/>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0" i="0" lang="en-US" sz="2590" u="none" cap="none" strike="noStrike">
                <a:solidFill>
                  <a:schemeClr val="dk1"/>
                </a:solidFill>
                <a:latin typeface="Times New Roman"/>
                <a:ea typeface="Times New Roman"/>
                <a:cs typeface="Times New Roman"/>
                <a:sym typeface="Times New Roman"/>
              </a:rPr>
              <a:t>+ Simple method</a:t>
            </a:r>
          </a:p>
          <a:p>
            <a:pPr indent="0" lvl="0" marL="0" marR="0" rtl="0" algn="l">
              <a:lnSpc>
                <a:spcPct val="80000"/>
              </a:lnSpc>
              <a:spcBef>
                <a:spcPts val="1000"/>
              </a:spcBef>
              <a:spcAft>
                <a:spcPts val="0"/>
              </a:spcAft>
              <a:buClr>
                <a:schemeClr val="dk1"/>
              </a:buClr>
              <a:buSzPct val="25000"/>
              <a:buFont typeface="Arial"/>
              <a:buNone/>
            </a:pPr>
            <a:r>
              <a:rPr b="0" i="0" lang="en-US" sz="2590" u="none" cap="none" strike="noStrike">
                <a:solidFill>
                  <a:schemeClr val="dk1"/>
                </a:solidFill>
                <a:latin typeface="Times New Roman"/>
                <a:ea typeface="Times New Roman"/>
                <a:cs typeface="Times New Roman"/>
                <a:sym typeface="Times New Roman"/>
              </a:rPr>
              <a:t>+ Captures some sense (though weak) of similarity between words.</a:t>
            </a:r>
          </a:p>
          <a:p>
            <a:pPr indent="0" lvl="0" marL="0" marR="0" rtl="0" algn="l">
              <a:lnSpc>
                <a:spcPct val="80000"/>
              </a:lnSpc>
              <a:spcBef>
                <a:spcPts val="1000"/>
              </a:spcBef>
              <a:spcAft>
                <a:spcPts val="0"/>
              </a:spcAft>
              <a:buClr>
                <a:schemeClr val="dk1"/>
              </a:buClr>
              <a:buSzPct val="25000"/>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Matrix is extremely sparse.</a:t>
            </a: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Quadratic cost to train (perform SVD)</a:t>
            </a: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Drastic imbalance in frequencies can adversely impact quality of embeddings. </a:t>
            </a:r>
          </a:p>
          <a:p>
            <a:pPr indent="-228600" lvl="0" marL="228600" marR="0" rtl="0" algn="l">
              <a:lnSpc>
                <a:spcPct val="80000"/>
              </a:lnSpc>
              <a:spcBef>
                <a:spcPts val="1000"/>
              </a:spcBef>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Adding new words is expensive. </a:t>
            </a:r>
          </a:p>
        </p:txBody>
      </p:sp>
      <p:sp>
        <p:nvSpPr>
          <p:cNvPr id="233" name="Shape 233"/>
          <p:cNvSpPr/>
          <p:nvPr/>
        </p:nvSpPr>
        <p:spPr>
          <a:xfrm>
            <a:off x="1020304" y="5122573"/>
            <a:ext cx="10151390" cy="1146874"/>
          </a:xfrm>
          <a:prstGeom prst="roundRect">
            <a:avLst>
              <a:gd fmla="val 16667" name="adj"/>
            </a:avLst>
          </a:prstGeom>
          <a:noFill/>
          <a:ln cap="flat" cmpd="sng" w="19050">
            <a:solidFill>
              <a:srgbClr val="00B05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sp>
        <p:nvSpPr>
          <p:cNvPr id="234" name="Shape 234"/>
          <p:cNvSpPr txBox="1"/>
          <p:nvPr/>
        </p:nvSpPr>
        <p:spPr>
          <a:xfrm>
            <a:off x="1147155" y="5270266"/>
            <a:ext cx="9842268" cy="83099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Take home : we worked with statistics of the corpus rather than working with the corpus directly. This will recur in GloVe</a:t>
            </a:r>
          </a:p>
        </p:txBody>
      </p:sp>
      <p:sp>
        <p:nvSpPr>
          <p:cNvPr id="235" name="Shape 23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758849" y="2443325"/>
            <a:ext cx="3888000" cy="13254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lang="en-US"/>
              <a:t>BiGram Model</a:t>
            </a:r>
          </a:p>
        </p:txBody>
      </p:sp>
      <p:pic>
        <p:nvPicPr>
          <p:cNvPr id="241" name="Shape 241"/>
          <p:cNvPicPr preferRelativeResize="0"/>
          <p:nvPr/>
        </p:nvPicPr>
        <p:blipFill rotWithShape="1">
          <a:blip r:embed="rId3">
            <a:alphaModFix/>
          </a:blip>
          <a:srcRect b="0" l="0" r="0" t="0"/>
          <a:stretch/>
        </p:blipFill>
        <p:spPr>
          <a:xfrm>
            <a:off x="7689906" y="2208893"/>
            <a:ext cx="1336800" cy="1827600"/>
          </a:xfrm>
          <a:prstGeom prst="rect">
            <a:avLst/>
          </a:prstGeom>
          <a:noFill/>
          <a:ln>
            <a:noFill/>
          </a:ln>
        </p:spPr>
      </p:pic>
      <p:sp>
        <p:nvSpPr>
          <p:cNvPr id="242" name="Shape 242"/>
          <p:cNvSpPr/>
          <p:nvPr/>
        </p:nvSpPr>
        <p:spPr>
          <a:xfrm>
            <a:off x="3658369" y="4751162"/>
            <a:ext cx="5090099"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rgbClr val="1155CC"/>
                </a:solidFill>
                <a:latin typeface="Calibri"/>
                <a:ea typeface="Calibri"/>
                <a:cs typeface="Calibri"/>
                <a:sym typeface="Calibri"/>
              </a:rPr>
              <a:t>Idea: Directly learn low-dimensional word vectors ?</a:t>
            </a:r>
          </a:p>
        </p:txBody>
      </p:sp>
      <p:sp>
        <p:nvSpPr>
          <p:cNvPr id="243" name="Shape 24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838200" y="315881"/>
            <a:ext cx="10515599" cy="8312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Language Models</a:t>
            </a:r>
          </a:p>
        </p:txBody>
      </p:sp>
      <p:sp>
        <p:nvSpPr>
          <p:cNvPr id="249" name="Shape 249"/>
          <p:cNvSpPr txBox="1"/>
          <p:nvPr>
            <p:ph idx="1" type="body"/>
          </p:nvPr>
        </p:nvSpPr>
        <p:spPr>
          <a:xfrm>
            <a:off x="838200" y="1493120"/>
            <a:ext cx="10515599" cy="435133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Filter out good sentences from bad ones.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Good = semantically and syntactically correct.</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Modeled this via probability of given sequence of n words</a:t>
            </a:r>
          </a:p>
          <a:p>
            <a:pPr indent="0" lvl="1" marL="457200" marR="0" rtl="0" algn="l">
              <a:lnSpc>
                <a:spcPct val="90000"/>
              </a:lnSpc>
              <a:spcBef>
                <a:spcPts val="500"/>
              </a:spcBef>
              <a:spcAft>
                <a:spcPts val="0"/>
              </a:spcAft>
              <a:buClr>
                <a:schemeClr val="dk1"/>
              </a:buClr>
              <a:buSzPct val="25000"/>
              <a:buFont typeface="Arial"/>
              <a:buNone/>
            </a:pPr>
            <a:r>
              <a:rPr b="0" i="0" lang="en-US" sz="2400" u="none" cap="none" strike="noStrike">
                <a:solidFill>
                  <a:schemeClr val="dk1"/>
                </a:solidFill>
                <a:latin typeface="Times New Roman"/>
                <a:ea typeface="Times New Roman"/>
                <a:cs typeface="Times New Roman"/>
                <a:sym typeface="Times New Roman"/>
              </a:rPr>
              <a:t>	Pr (w</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 w</a:t>
            </a:r>
            <a:r>
              <a:rPr b="0" baseline="-25000" i="0" lang="en-US" sz="2400" u="none" cap="none" strike="noStrike">
                <a:solidFill>
                  <a:schemeClr val="dk1"/>
                </a:solidFill>
                <a:latin typeface="Times New Roman"/>
                <a:ea typeface="Times New Roman"/>
                <a:cs typeface="Times New Roman"/>
                <a:sym typeface="Times New Roman"/>
              </a:rPr>
              <a:t>n</a:t>
            </a:r>
            <a:r>
              <a:rPr b="0" i="0" lang="en-US" sz="2400" u="none" cap="none" strike="noStrike">
                <a:solidFill>
                  <a:schemeClr val="dk1"/>
                </a:solidFill>
                <a:latin typeface="Times New Roman"/>
                <a:ea typeface="Times New Roman"/>
                <a:cs typeface="Times New Roman"/>
                <a:sym typeface="Times New Roman"/>
              </a:rPr>
              <a:t>) </a:t>
            </a:r>
          </a:p>
          <a:p>
            <a:pPr indent="0" lvl="1" marL="457200" marR="0" rtl="0" algn="l">
              <a:lnSpc>
                <a:spcPct val="90000"/>
              </a:lnSpc>
              <a:spcBef>
                <a:spcPts val="5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“the cat jumped over the dog”,   Pr(S</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1</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a:t>
            </a:r>
            <a:r>
              <a:rPr b="0" baseline="-25000" i="0" lang="en-US" sz="2800" u="none" cap="none" strike="noStrike">
                <a:solidFill>
                  <a:schemeClr val="dk1"/>
                </a:solidFill>
                <a:latin typeface="Times New Roman"/>
                <a:ea typeface="Times New Roman"/>
                <a:cs typeface="Times New Roman"/>
                <a:sym typeface="Times New Roman"/>
              </a:rPr>
              <a:t>2</a:t>
            </a:r>
            <a:r>
              <a:rPr b="0" i="0" lang="en-US" sz="2800" u="none" cap="none" strike="noStrike">
                <a:solidFill>
                  <a:schemeClr val="dk1"/>
                </a:solidFill>
                <a:latin typeface="Times New Roman"/>
                <a:ea typeface="Times New Roman"/>
                <a:cs typeface="Times New Roman"/>
                <a:sym typeface="Times New Roman"/>
              </a:rPr>
              <a:t> = “jumped over the the cat dog”,   Pr(S</a:t>
            </a:r>
            <a:r>
              <a:rPr b="0" baseline="-25000" i="0" lang="en-US" sz="2800" u="none" cap="none" strike="noStrike">
                <a:solidFill>
                  <a:schemeClr val="dk1"/>
                </a:solidFill>
                <a:latin typeface="Times New Roman"/>
                <a:ea typeface="Times New Roman"/>
                <a:cs typeface="Times New Roman"/>
                <a:sym typeface="Times New Roman"/>
              </a:rPr>
              <a:t>2</a:t>
            </a:r>
            <a:r>
              <a:rPr b="0" i="0" lang="en-US" sz="2800" u="none" cap="none" strike="noStrike">
                <a:solidFill>
                  <a:schemeClr val="dk1"/>
                </a:solidFill>
                <a:latin typeface="Times New Roman"/>
                <a:ea typeface="Times New Roman"/>
                <a:cs typeface="Times New Roman"/>
                <a:sym typeface="Times New Roman"/>
              </a:rPr>
              <a:t>)  ~ 0</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250" name="Shape 25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838200" y="179148"/>
            <a:ext cx="10515599" cy="91813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Times New Roman"/>
              <a:buNone/>
            </a:pPr>
            <a:r>
              <a:rPr b="0" i="0" lang="en-US" sz="4400" u="none" cap="none" strike="noStrike">
                <a:solidFill>
                  <a:schemeClr val="dk1"/>
                </a:solidFill>
                <a:latin typeface="Times New Roman"/>
                <a:ea typeface="Times New Roman"/>
                <a:cs typeface="Times New Roman"/>
                <a:sym typeface="Times New Roman"/>
              </a:rPr>
              <a:t>Outline</a:t>
            </a:r>
          </a:p>
        </p:txBody>
      </p:sp>
      <p:sp>
        <p:nvSpPr>
          <p:cNvPr id="105" name="Shape 105"/>
          <p:cNvSpPr txBox="1"/>
          <p:nvPr>
            <p:ph idx="1" type="body"/>
          </p:nvPr>
        </p:nvSpPr>
        <p:spPr>
          <a:xfrm>
            <a:off x="838200" y="1336962"/>
            <a:ext cx="10515600" cy="4588500"/>
          </a:xfrm>
          <a:prstGeom prst="rect">
            <a:avLst/>
          </a:prstGeom>
          <a:noFill/>
          <a:ln>
            <a:noFill/>
          </a:ln>
        </p:spPr>
        <p:txBody>
          <a:bodyPr anchorCtr="0" anchor="t" bIns="45700" lIns="91425" rIns="91425" tIns="45700">
            <a:noAutofit/>
          </a:bodyPr>
          <a:lstStyle/>
          <a:p>
            <a:pPr indent="-228600" lvl="1" marL="685800" marR="0" rtl="0" algn="l">
              <a:lnSpc>
                <a:spcPct val="90000"/>
              </a:lnSpc>
              <a:spcBef>
                <a:spcPts val="0"/>
              </a:spcBef>
              <a:spcAft>
                <a:spcPts val="0"/>
              </a:spcAft>
              <a:buClr>
                <a:schemeClr val="dk1"/>
              </a:buClr>
              <a:buSzPct val="100000"/>
              <a:buFont typeface="Arial"/>
              <a:buChar char="•"/>
            </a:pPr>
            <a:r>
              <a:rPr lang="en-US"/>
              <a:t>Session 1 </a:t>
            </a:r>
          </a:p>
          <a:p>
            <a:pPr indent="0" lvl="0" marL="457200" marR="0" rtl="0" algn="l">
              <a:lnSpc>
                <a:spcPct val="90000"/>
              </a:lnSpc>
              <a:spcBef>
                <a:spcPts val="0"/>
              </a:spcBef>
              <a:spcAft>
                <a:spcPts val="0"/>
              </a:spcAft>
              <a:buNone/>
            </a:pPr>
            <a:r>
              <a:t/>
            </a:r>
            <a:endParaRPr sz="600"/>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Introduction</a:t>
            </a:r>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Bigram model </a:t>
            </a:r>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Skip Gram model</a:t>
            </a:r>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CBOW model</a:t>
            </a:r>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Evaluation</a:t>
            </a:r>
          </a:p>
          <a:p>
            <a:pPr lvl="2" marR="0" rtl="0" algn="l">
              <a:lnSpc>
                <a:spcPct val="90000"/>
              </a:lnSpc>
              <a:spcBef>
                <a:spcPts val="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Speed Up</a:t>
            </a:r>
          </a:p>
          <a:p>
            <a:pPr indent="-228600" lvl="1" marL="685800" marR="0" rtl="0" algn="l">
              <a:lnSpc>
                <a:spcPct val="90000"/>
              </a:lnSpc>
              <a:spcBef>
                <a:spcPts val="500"/>
              </a:spcBef>
              <a:spcAft>
                <a:spcPts val="0"/>
              </a:spcAft>
              <a:buClr>
                <a:schemeClr val="dk1"/>
              </a:buClr>
              <a:buSzPct val="100000"/>
              <a:buFont typeface="Arial"/>
              <a:buNone/>
            </a:pPr>
            <a:r>
              <a:t/>
            </a:r>
            <a:endParaRPr b="0" i="0" sz="800" u="none" cap="none" strike="noStrike">
              <a:solidFill>
                <a:schemeClr val="dk1"/>
              </a:solidFill>
              <a:latin typeface="Times New Roman"/>
              <a:ea typeface="Times New Roman"/>
              <a:cs typeface="Times New Roman"/>
              <a:sym typeface="Times New Roman"/>
            </a:endParaRPr>
          </a:p>
          <a:p>
            <a:pPr lvl="1" rtl="0">
              <a:spcBef>
                <a:spcPts val="0"/>
              </a:spcBef>
              <a:buClr>
                <a:schemeClr val="dk1"/>
              </a:buClr>
              <a:buSzPct val="100000"/>
              <a:buFont typeface="Arial"/>
              <a:buChar char="•"/>
            </a:pPr>
            <a:r>
              <a:rPr lang="en-US"/>
              <a:t>Session 2</a:t>
            </a:r>
          </a:p>
          <a:p>
            <a:pPr lvl="2" marR="0" rtl="0" algn="l">
              <a:lnSpc>
                <a:spcPct val="90000"/>
              </a:lnSpc>
              <a:spcBef>
                <a:spcPts val="500"/>
              </a:spcBef>
              <a:spcAft>
                <a:spcPts val="0"/>
              </a:spcAft>
              <a:buClr>
                <a:schemeClr val="dk1"/>
              </a:buClr>
              <a:buSzPct val="100000"/>
              <a:buFont typeface="Arial"/>
            </a:pPr>
            <a:r>
              <a:rPr b="0" i="0" lang="en-US" sz="2400" u="none" cap="none" strike="noStrike">
                <a:solidFill>
                  <a:schemeClr val="dk1"/>
                </a:solidFill>
                <a:latin typeface="Times New Roman"/>
                <a:ea typeface="Times New Roman"/>
                <a:cs typeface="Times New Roman"/>
                <a:sym typeface="Times New Roman"/>
              </a:rPr>
              <a:t>Glove</a:t>
            </a:r>
          </a:p>
          <a:p>
            <a:pPr lvl="2" rtl="0">
              <a:spcBef>
                <a:spcPts val="0"/>
              </a:spcBef>
              <a:buSzPct val="100000"/>
            </a:pPr>
            <a:r>
              <a:rPr lang="en-US" sz="2400"/>
              <a:t>T-SNE</a:t>
            </a:r>
          </a:p>
          <a:p>
            <a:pPr lvl="2" rtl="0">
              <a:spcBef>
                <a:spcPts val="0"/>
              </a:spcBef>
              <a:buSzPct val="100000"/>
            </a:pPr>
            <a:r>
              <a:rPr lang="en-US" sz="2400"/>
              <a:t>Secret Ingredients</a:t>
            </a:r>
          </a:p>
          <a:p>
            <a:pPr indent="0" lvl="0" marL="914400" marR="0" rtl="0" algn="l">
              <a:lnSpc>
                <a:spcPct val="90000"/>
              </a:lnSpc>
              <a:spcBef>
                <a:spcPts val="500"/>
              </a:spcBef>
              <a:spcAft>
                <a:spcPts val="0"/>
              </a:spcAft>
              <a:buNone/>
            </a:pPr>
            <a:r>
              <a:t/>
            </a:r>
            <a:endParaRPr sz="2400"/>
          </a:p>
        </p:txBody>
      </p:sp>
      <p:sp>
        <p:nvSpPr>
          <p:cNvPr id="106" name="Shape 10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838200" y="315881"/>
            <a:ext cx="10515599" cy="8312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Unary Language Models</a:t>
            </a:r>
          </a:p>
        </p:txBody>
      </p:sp>
      <p:sp>
        <p:nvSpPr>
          <p:cNvPr id="256" name="Shape 256"/>
          <p:cNvSpPr txBox="1"/>
          <p:nvPr>
            <p:ph idx="1" type="body"/>
          </p:nvPr>
        </p:nvSpPr>
        <p:spPr>
          <a:xfrm>
            <a:off x="746075" y="1407775"/>
            <a:ext cx="10515600" cy="4631400"/>
          </a:xfrm>
          <a:prstGeom prst="rect">
            <a:avLst/>
          </a:prstGeom>
          <a:blipFill rotWithShape="1">
            <a:blip r:embed="rId3">
              <a:alphaModFix/>
            </a:blip>
            <a:stretch>
              <a:fillRect b="0" l="-1039" r="0" t="-2519"/>
            </a:stretch>
          </a:blipFill>
          <a:ln>
            <a:noFill/>
          </a:ln>
        </p:spPr>
        <p:txBody>
          <a:bodyPr anchorCtr="0" anchor="t" bIns="45700" lIns="91425" rIns="91425" tIns="45700">
            <a:noAutofit/>
          </a:bodyPr>
          <a:lstStyle/>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a:p>
            <a:pPr indent="0" lvl="0" marL="0" marR="0" rtl="0" algn="l">
              <a:lnSpc>
                <a:spcPct val="90000"/>
              </a:lnSpc>
              <a:spcBef>
                <a:spcPts val="0"/>
              </a:spcBef>
              <a:buNone/>
            </a:pPr>
            <a:r>
              <a:t/>
            </a:r>
            <a:endParaRPr/>
          </a:p>
        </p:txBody>
      </p:sp>
      <p:sp>
        <p:nvSpPr>
          <p:cNvPr id="257" name="Shape 25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58" name="Shape 258"/>
          <p:cNvSpPr/>
          <p:nvPr/>
        </p:nvSpPr>
        <p:spPr>
          <a:xfrm>
            <a:off x="4554975" y="4568725"/>
            <a:ext cx="1320300" cy="685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838200" y="315881"/>
            <a:ext cx="10515599" cy="8312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Binary Language Models</a:t>
            </a:r>
          </a:p>
        </p:txBody>
      </p:sp>
      <p:sp>
        <p:nvSpPr>
          <p:cNvPr id="264" name="Shape 264"/>
          <p:cNvSpPr txBox="1"/>
          <p:nvPr>
            <p:ph idx="1" type="body"/>
          </p:nvPr>
        </p:nvSpPr>
        <p:spPr>
          <a:xfrm>
            <a:off x="838200" y="1360116"/>
            <a:ext cx="10515599" cy="5123813"/>
          </a:xfrm>
          <a:prstGeom prst="rect">
            <a:avLst/>
          </a:prstGeom>
          <a:blipFill rotWithShape="1">
            <a:blip r:embed="rId3">
              <a:alphaModFix/>
            </a:blip>
            <a:stretch>
              <a:fillRect b="-1544" l="-927" r="0" t="-1783"/>
            </a:stretch>
          </a:blipFill>
          <a:ln>
            <a:noFill/>
          </a:ln>
        </p:spPr>
        <p:txBody>
          <a:bodyPr anchorCtr="0" anchor="t" bIns="45700" lIns="91425" rIns="91425" tIns="45700">
            <a:noAutofit/>
          </a:bodyPr>
          <a:lstStyle/>
          <a:p>
            <a:pPr indent="0" lvl="0" marL="0" marR="0" rtl="0" algn="l">
              <a:lnSpc>
                <a:spcPct val="90000"/>
              </a:lnSpc>
              <a:spcBef>
                <a:spcPts val="0"/>
              </a:spcBef>
              <a:buNone/>
            </a:pPr>
            <a:r>
              <a:rPr b="0" i="0" lang="en-US" sz="2800" u="none" cap="none" strike="noStrike">
                <a:latin typeface="Times New Roman"/>
                <a:ea typeface="Times New Roman"/>
                <a:cs typeface="Times New Roman"/>
                <a:sym typeface="Times New Roman"/>
              </a:rPr>
              <a:t> </a:t>
            </a:r>
          </a:p>
        </p:txBody>
      </p:sp>
      <p:sp>
        <p:nvSpPr>
          <p:cNvPr id="265" name="Shape 26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838200" y="365125"/>
            <a:ext cx="10515599" cy="4827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BiGram Model</a:t>
            </a:r>
          </a:p>
        </p:txBody>
      </p:sp>
      <p:sp>
        <p:nvSpPr>
          <p:cNvPr id="271" name="Shape 271"/>
          <p:cNvSpPr txBox="1"/>
          <p:nvPr>
            <p:ph idx="1" type="body"/>
          </p:nvPr>
        </p:nvSpPr>
        <p:spPr>
          <a:xfrm>
            <a:off x="838200" y="1110734"/>
            <a:ext cx="10515599" cy="5373192"/>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Objective : given w</a:t>
            </a:r>
            <a:r>
              <a:rPr b="0" baseline="-25000" i="0" lang="en-US" sz="2800" u="none" cap="none" strike="noStrike">
                <a:solidFill>
                  <a:schemeClr val="dk1"/>
                </a:solidFill>
                <a:latin typeface="Times New Roman"/>
                <a:ea typeface="Times New Roman"/>
                <a:cs typeface="Times New Roman"/>
                <a:sym typeface="Times New Roman"/>
              </a:rPr>
              <a:t>i </a:t>
            </a:r>
            <a:r>
              <a:rPr b="0" i="0" lang="en-US" sz="2800" u="none" cap="none" strike="noStrike">
                <a:solidFill>
                  <a:schemeClr val="dk1"/>
                </a:solidFill>
                <a:latin typeface="Times New Roman"/>
                <a:ea typeface="Times New Roman"/>
                <a:cs typeface="Times New Roman"/>
                <a:sym typeface="Times New Roman"/>
              </a:rPr>
              <a:t>, predict w</a:t>
            </a:r>
            <a:r>
              <a:rPr b="0" baseline="-25000" i="0" lang="en-US" sz="2800" u="none" cap="none" strike="noStrike">
                <a:solidFill>
                  <a:schemeClr val="dk1"/>
                </a:solidFill>
                <a:latin typeface="Times New Roman"/>
                <a:ea typeface="Times New Roman"/>
                <a:cs typeface="Times New Roman"/>
                <a:sym typeface="Times New Roman"/>
              </a:rPr>
              <a:t>i+1</a:t>
            </a: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Training data: given sequence of n words &lt; w</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 w</a:t>
            </a:r>
            <a:r>
              <a:rPr b="0" baseline="-25000" i="0" lang="en-US" sz="2400" u="none" cap="none" strike="noStrike">
                <a:solidFill>
                  <a:schemeClr val="dk1"/>
                </a:solidFill>
                <a:latin typeface="Times New Roman"/>
                <a:ea typeface="Times New Roman"/>
                <a:cs typeface="Times New Roman"/>
                <a:sym typeface="Times New Roman"/>
              </a:rPr>
              <a:t>n </a:t>
            </a:r>
            <a:r>
              <a:rPr b="0" i="0" lang="en-US" sz="2400" u="none" cap="none" strike="noStrike">
                <a:solidFill>
                  <a:schemeClr val="dk1"/>
                </a:solidFill>
                <a:latin typeface="Times New Roman"/>
                <a:ea typeface="Times New Roman"/>
                <a:cs typeface="Times New Roman"/>
                <a:sym typeface="Times New Roman"/>
              </a:rPr>
              <a:t>&gt;, extract bi-gram pairs  (w</a:t>
            </a:r>
            <a:r>
              <a:rPr b="0" baseline="-25000" i="0" lang="en-US" sz="2400" u="none" cap="none" strike="noStrike">
                <a:solidFill>
                  <a:schemeClr val="dk1"/>
                </a:solidFill>
                <a:latin typeface="Times New Roman"/>
                <a:ea typeface="Times New Roman"/>
                <a:cs typeface="Times New Roman"/>
                <a:sym typeface="Times New Roman"/>
              </a:rPr>
              <a:t>i-1 </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i</a:t>
            </a:r>
            <a:r>
              <a:rPr b="0" i="0" lang="en-US" sz="2400" u="none" cap="none" strike="noStrike">
                <a:solidFill>
                  <a:schemeClr val="dk1"/>
                </a:solidFill>
                <a:latin typeface="Times New Roman"/>
                <a:ea typeface="Times New Roman"/>
                <a:cs typeface="Times New Roman"/>
                <a:sym typeface="Times New Roman"/>
              </a:rPr>
              <a:t>) </a:t>
            </a:r>
          </a:p>
          <a:p>
            <a:pPr indent="-228600" lvl="1" marL="228600" marR="0" rtl="0" algn="l">
              <a:lnSpc>
                <a:spcPct val="80000"/>
              </a:lnSpc>
              <a:spcBef>
                <a:spcPts val="10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Knowns: </a:t>
            </a:r>
          </a:p>
          <a:p>
            <a:pPr indent="-228600" lvl="2" marL="685800" marR="0" rtl="0" algn="l">
              <a:lnSpc>
                <a:spcPct val="80000"/>
              </a:lnSpc>
              <a:spcBef>
                <a:spcPts val="1000"/>
              </a:spcBef>
              <a:spcAft>
                <a:spcPts val="0"/>
              </a:spcAft>
              <a:buClr>
                <a:schemeClr val="dk1"/>
              </a:buClr>
              <a:buSzPct val="100000"/>
              <a:buFont typeface="Arial"/>
              <a:buChar char="•"/>
            </a:pPr>
            <a:r>
              <a:rPr b="0" i="0" lang="en-US" sz="2000" u="none" cap="none" strike="noStrike">
                <a:solidFill>
                  <a:schemeClr val="dk1"/>
                </a:solidFill>
                <a:latin typeface="Times New Roman"/>
                <a:ea typeface="Times New Roman"/>
                <a:cs typeface="Times New Roman"/>
                <a:sym typeface="Times New Roman"/>
              </a:rPr>
              <a:t>input – output training examples : (w</a:t>
            </a:r>
            <a:r>
              <a:rPr b="0" baseline="-25000" i="0" lang="en-US" sz="2000" u="none" cap="none" strike="noStrike">
                <a:solidFill>
                  <a:schemeClr val="dk1"/>
                </a:solidFill>
                <a:latin typeface="Times New Roman"/>
                <a:ea typeface="Times New Roman"/>
                <a:cs typeface="Times New Roman"/>
                <a:sym typeface="Times New Roman"/>
              </a:rPr>
              <a:t>i-1 </a:t>
            </a:r>
            <a:r>
              <a:rPr b="0" i="0" lang="en-US" sz="2000" u="none" cap="none" strike="noStrike">
                <a:solidFill>
                  <a:schemeClr val="dk1"/>
                </a:solidFill>
                <a:latin typeface="Times New Roman"/>
                <a:ea typeface="Times New Roman"/>
                <a:cs typeface="Times New Roman"/>
                <a:sym typeface="Times New Roman"/>
              </a:rPr>
              <a:t>, w</a:t>
            </a:r>
            <a:r>
              <a:rPr b="0" baseline="-25000" i="0" lang="en-US" sz="2000" u="none" cap="none" strike="noStrike">
                <a:solidFill>
                  <a:schemeClr val="dk1"/>
                </a:solidFill>
                <a:latin typeface="Times New Roman"/>
                <a:ea typeface="Times New Roman"/>
                <a:cs typeface="Times New Roman"/>
                <a:sym typeface="Times New Roman"/>
              </a:rPr>
              <a:t>i</a:t>
            </a:r>
            <a:r>
              <a:rPr b="0" i="0" lang="en-US" sz="2000" u="none" cap="none" strike="noStrike">
                <a:solidFill>
                  <a:schemeClr val="dk1"/>
                </a:solidFill>
                <a:latin typeface="Times New Roman"/>
                <a:ea typeface="Times New Roman"/>
                <a:cs typeface="Times New Roman"/>
                <a:sym typeface="Times New Roman"/>
              </a:rPr>
              <a:t>)</a:t>
            </a:r>
          </a:p>
          <a:p>
            <a:pPr indent="-228600" lvl="2" marL="685800" marR="0" rtl="0" algn="l">
              <a:lnSpc>
                <a:spcPct val="80000"/>
              </a:lnSpc>
              <a:spcBef>
                <a:spcPts val="1000"/>
              </a:spcBef>
              <a:spcAft>
                <a:spcPts val="0"/>
              </a:spcAft>
              <a:buClr>
                <a:schemeClr val="dk1"/>
              </a:buClr>
              <a:buSzPct val="100000"/>
              <a:buFont typeface="Arial"/>
              <a:buChar char="•"/>
            </a:pPr>
            <a:r>
              <a:rPr b="0" i="0" lang="en-US" sz="2000" u="none" cap="none" strike="noStrike">
                <a:solidFill>
                  <a:schemeClr val="dk1"/>
                </a:solidFill>
                <a:latin typeface="Times New Roman"/>
                <a:ea typeface="Times New Roman"/>
                <a:cs typeface="Times New Roman"/>
                <a:sym typeface="Times New Roman"/>
              </a:rPr>
              <a:t>Vocab of training corpus (V) =  </a:t>
            </a:r>
            <a:r>
              <a:rPr b="0" i="0" lang="en-US" sz="3000" u="none" cap="none" strike="noStrike">
                <a:solidFill>
                  <a:schemeClr val="dk1"/>
                </a:solidFill>
                <a:latin typeface="Times New Roman"/>
                <a:ea typeface="Times New Roman"/>
                <a:cs typeface="Times New Roman"/>
                <a:sym typeface="Times New Roman"/>
              </a:rPr>
              <a:t>U</a:t>
            </a:r>
            <a:r>
              <a:rPr b="0" i="0" lang="en-US" sz="2000" u="none" cap="none" strike="noStrike">
                <a:solidFill>
                  <a:schemeClr val="dk1"/>
                </a:solidFill>
                <a:latin typeface="Times New Roman"/>
                <a:ea typeface="Times New Roman"/>
                <a:cs typeface="Times New Roman"/>
                <a:sym typeface="Times New Roman"/>
              </a:rPr>
              <a:t> (w</a:t>
            </a:r>
            <a:r>
              <a:rPr b="0" baseline="-25000" i="0" lang="en-US" sz="2000" u="none" cap="none" strike="noStrike">
                <a:solidFill>
                  <a:schemeClr val="dk1"/>
                </a:solidFill>
                <a:latin typeface="Times New Roman"/>
                <a:ea typeface="Times New Roman"/>
                <a:cs typeface="Times New Roman"/>
                <a:sym typeface="Times New Roman"/>
              </a:rPr>
              <a:t>i</a:t>
            </a:r>
            <a:r>
              <a:rPr b="0" i="0" lang="en-US" sz="2000" u="none" cap="none" strike="noStrike">
                <a:solidFill>
                  <a:schemeClr val="dk1"/>
                </a:solidFill>
                <a:latin typeface="Times New Roman"/>
                <a:ea typeface="Times New Roman"/>
                <a:cs typeface="Times New Roman"/>
                <a:sym typeface="Times New Roman"/>
              </a:rPr>
              <a:t>) </a:t>
            </a:r>
          </a:p>
          <a:p>
            <a:pPr indent="0" lvl="2" marL="457200" marR="0" rtl="0" algn="l">
              <a:lnSpc>
                <a:spcPct val="80000"/>
              </a:lnSpc>
              <a:spcBef>
                <a:spcPts val="1000"/>
              </a:spcBef>
              <a:spcAft>
                <a:spcPts val="0"/>
              </a:spcAft>
              <a:buClr>
                <a:schemeClr val="dk1"/>
              </a:buClr>
              <a:buSzPct val="25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Unknowns: word embeddings. Model as a matrix E </a:t>
            </a:r>
            <a:r>
              <a:rPr b="0" baseline="-25000" i="0" lang="en-US" sz="2400" u="none" cap="none" strike="noStrike">
                <a:solidFill>
                  <a:schemeClr val="dk1"/>
                </a:solidFill>
                <a:latin typeface="Times New Roman"/>
                <a:ea typeface="Times New Roman"/>
                <a:cs typeface="Times New Roman"/>
                <a:sym typeface="Times New Roman"/>
              </a:rPr>
              <a:t>|v| x d </a:t>
            </a:r>
            <a:r>
              <a:rPr b="0" i="0" lang="en-US" sz="2400" u="none" cap="none" strike="noStrike">
                <a:solidFill>
                  <a:schemeClr val="dk1"/>
                </a:solidFill>
                <a:latin typeface="Times New Roman"/>
                <a:ea typeface="Times New Roman"/>
                <a:cs typeface="Times New Roman"/>
                <a:sym typeface="Times New Roman"/>
              </a:rPr>
              <a:t>. d = embedding dimensions. Usually a hyper parameter.</a:t>
            </a:r>
          </a:p>
          <a:p>
            <a:pPr indent="-228600" lvl="1" marL="228600" marR="0" rtl="0" algn="l">
              <a:lnSpc>
                <a:spcPct val="80000"/>
              </a:lnSpc>
              <a:spcBef>
                <a:spcPts val="1000"/>
              </a:spcBef>
              <a:spcAft>
                <a:spcPts val="0"/>
              </a:spcAft>
              <a:buClr>
                <a:schemeClr val="dk1"/>
              </a:buClr>
              <a:buSzPct val="100000"/>
              <a:buFont typeface="Arial"/>
              <a:buNone/>
            </a:pPr>
            <a:r>
              <a:t/>
            </a:r>
            <a:endParaRPr b="0" baseline="-25000" i="0" sz="24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Model : shallow net</a:t>
            </a:r>
          </a:p>
          <a:p>
            <a:pPr indent="-228600" lvl="0" marL="228600" marR="0" rtl="0" algn="l">
              <a:lnSpc>
                <a:spcPct val="8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p:txBody>
      </p:sp>
      <p:sp>
        <p:nvSpPr>
          <p:cNvPr id="272" name="Shape 27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p:nvPr/>
        </p:nvSpPr>
        <p:spPr>
          <a:xfrm rot="9755091">
            <a:off x="1773032" y="2163493"/>
            <a:ext cx="4789118" cy="3609276"/>
          </a:xfrm>
          <a:prstGeom prst="flowChartInputOutpu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cxnSp>
        <p:nvCxnSpPr>
          <p:cNvPr id="278" name="Shape 278"/>
          <p:cNvCxnSpPr/>
          <p:nvPr/>
        </p:nvCxnSpPr>
        <p:spPr>
          <a:xfrm flipH="1" rot="10800000">
            <a:off x="2244433" y="2094804"/>
            <a:ext cx="3674226" cy="1197032"/>
          </a:xfrm>
          <a:prstGeom prst="straightConnector1">
            <a:avLst/>
          </a:prstGeom>
          <a:noFill/>
          <a:ln cap="flat" cmpd="sng" w="9525">
            <a:solidFill>
              <a:schemeClr val="accent1"/>
            </a:solidFill>
            <a:prstDash val="solid"/>
            <a:miter/>
            <a:headEnd len="med" w="med" type="none"/>
            <a:tailEnd len="med" w="med" type="none"/>
          </a:ln>
        </p:spPr>
      </p:cxnSp>
      <p:cxnSp>
        <p:nvCxnSpPr>
          <p:cNvPr id="279" name="Shape 279"/>
          <p:cNvCxnSpPr/>
          <p:nvPr/>
        </p:nvCxnSpPr>
        <p:spPr>
          <a:xfrm flipH="1" rot="10800000">
            <a:off x="2261058" y="2360810"/>
            <a:ext cx="3674226" cy="1197032"/>
          </a:xfrm>
          <a:prstGeom prst="straightConnector1">
            <a:avLst/>
          </a:prstGeom>
          <a:noFill/>
          <a:ln cap="flat" cmpd="sng" w="9525">
            <a:solidFill>
              <a:schemeClr val="accent1"/>
            </a:solidFill>
            <a:prstDash val="solid"/>
            <a:miter/>
            <a:headEnd len="med" w="med" type="none"/>
            <a:tailEnd len="med" w="med" type="none"/>
          </a:ln>
        </p:spPr>
      </p:cxnSp>
      <p:sp>
        <p:nvSpPr>
          <p:cNvPr id="280" name="Shape 280"/>
          <p:cNvSpPr/>
          <p:nvPr/>
        </p:nvSpPr>
        <p:spPr>
          <a:xfrm>
            <a:off x="1205342" y="3291837"/>
            <a:ext cx="548639" cy="1911927"/>
          </a:xfrm>
          <a:prstGeom prst="rect">
            <a:avLst/>
          </a:prstGeom>
          <a:noFill/>
          <a:ln cap="flat" cmpd="sng" w="222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sp>
        <p:nvSpPr>
          <p:cNvPr id="281" name="Shape 281"/>
          <p:cNvSpPr txBox="1"/>
          <p:nvPr/>
        </p:nvSpPr>
        <p:spPr>
          <a:xfrm rot="-5400000">
            <a:off x="1094806" y="4016968"/>
            <a:ext cx="636713"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i-1</a:t>
            </a:r>
          </a:p>
        </p:txBody>
      </p:sp>
      <p:sp>
        <p:nvSpPr>
          <p:cNvPr id="282" name="Shape 282"/>
          <p:cNvSpPr/>
          <p:nvPr/>
        </p:nvSpPr>
        <p:spPr>
          <a:xfrm>
            <a:off x="9869978" y="3028605"/>
            <a:ext cx="548639" cy="1911927"/>
          </a:xfrm>
          <a:prstGeom prst="rect">
            <a:avLst/>
          </a:prstGeom>
          <a:noFill/>
          <a:ln cap="flat" cmpd="sng" w="222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sp>
        <p:nvSpPr>
          <p:cNvPr id="283" name="Shape 283"/>
          <p:cNvSpPr txBox="1"/>
          <p:nvPr/>
        </p:nvSpPr>
        <p:spPr>
          <a:xfrm rot="-5400000">
            <a:off x="9845202" y="3753735"/>
            <a:ext cx="465192"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w</a:t>
            </a:r>
            <a:r>
              <a:rPr baseline="-25000" lang="en-US" sz="2400">
                <a:solidFill>
                  <a:schemeClr val="dk1"/>
                </a:solidFill>
                <a:latin typeface="Times New Roman"/>
                <a:ea typeface="Times New Roman"/>
                <a:cs typeface="Times New Roman"/>
                <a:sym typeface="Times New Roman"/>
              </a:rPr>
              <a:t>i</a:t>
            </a:r>
          </a:p>
        </p:txBody>
      </p:sp>
      <p:sp>
        <p:nvSpPr>
          <p:cNvPr id="284" name="Shape 284"/>
          <p:cNvSpPr/>
          <p:nvPr/>
        </p:nvSpPr>
        <p:spPr>
          <a:xfrm>
            <a:off x="7271145" y="2011675"/>
            <a:ext cx="891949" cy="3906981"/>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cxnSp>
        <p:nvCxnSpPr>
          <p:cNvPr id="285" name="Shape 285"/>
          <p:cNvCxnSpPr/>
          <p:nvPr/>
        </p:nvCxnSpPr>
        <p:spPr>
          <a:xfrm flipH="1" rot="10800000">
            <a:off x="1753983" y="3557843"/>
            <a:ext cx="490450" cy="1645920"/>
          </a:xfrm>
          <a:prstGeom prst="straightConnector1">
            <a:avLst/>
          </a:prstGeom>
          <a:noFill/>
          <a:ln cap="flat" cmpd="sng" w="9525">
            <a:solidFill>
              <a:schemeClr val="accent1"/>
            </a:solidFill>
            <a:prstDash val="solid"/>
            <a:miter/>
            <a:headEnd len="med" w="med" type="none"/>
            <a:tailEnd len="med" w="med" type="none"/>
          </a:ln>
        </p:spPr>
      </p:cxnSp>
      <p:cxnSp>
        <p:nvCxnSpPr>
          <p:cNvPr id="286" name="Shape 286"/>
          <p:cNvCxnSpPr/>
          <p:nvPr/>
        </p:nvCxnSpPr>
        <p:spPr>
          <a:xfrm flipH="1" rot="10800000">
            <a:off x="1753983" y="3291836"/>
            <a:ext cx="490450" cy="44525"/>
          </a:xfrm>
          <a:prstGeom prst="straightConnector1">
            <a:avLst/>
          </a:prstGeom>
          <a:noFill/>
          <a:ln cap="flat" cmpd="sng" w="9525">
            <a:solidFill>
              <a:schemeClr val="accent1"/>
            </a:solidFill>
            <a:prstDash val="solid"/>
            <a:miter/>
            <a:headEnd len="med" w="med" type="none"/>
            <a:tailEnd len="med" w="med" type="none"/>
          </a:ln>
        </p:spPr>
      </p:cxnSp>
      <p:cxnSp>
        <p:nvCxnSpPr>
          <p:cNvPr id="287" name="Shape 287"/>
          <p:cNvCxnSpPr/>
          <p:nvPr/>
        </p:nvCxnSpPr>
        <p:spPr>
          <a:xfrm>
            <a:off x="2244433" y="3408214"/>
            <a:ext cx="5026711" cy="2510443"/>
          </a:xfrm>
          <a:prstGeom prst="straightConnector1">
            <a:avLst/>
          </a:prstGeom>
          <a:noFill/>
          <a:ln cap="flat" cmpd="sng" w="9525">
            <a:solidFill>
              <a:schemeClr val="accent1"/>
            </a:solidFill>
            <a:prstDash val="solid"/>
            <a:miter/>
            <a:headEnd len="med" w="med" type="none"/>
            <a:tailEnd len="med" w="med" type="none"/>
          </a:ln>
        </p:spPr>
      </p:cxnSp>
      <p:cxnSp>
        <p:nvCxnSpPr>
          <p:cNvPr id="288" name="Shape 288"/>
          <p:cNvCxnSpPr/>
          <p:nvPr/>
        </p:nvCxnSpPr>
        <p:spPr>
          <a:xfrm flipH="1" rot="10800000">
            <a:off x="5935285" y="2050278"/>
            <a:ext cx="1335859" cy="194155"/>
          </a:xfrm>
          <a:prstGeom prst="straightConnector1">
            <a:avLst/>
          </a:prstGeom>
          <a:noFill/>
          <a:ln cap="flat" cmpd="sng" w="9525">
            <a:solidFill>
              <a:schemeClr val="accent1"/>
            </a:solidFill>
            <a:prstDash val="solid"/>
            <a:miter/>
            <a:headEnd len="med" w="med" type="none"/>
            <a:tailEnd len="med" w="med" type="none"/>
          </a:ln>
        </p:spPr>
      </p:cxnSp>
      <p:sp>
        <p:nvSpPr>
          <p:cNvPr id="289" name="Shape 289"/>
          <p:cNvSpPr txBox="1"/>
          <p:nvPr/>
        </p:nvSpPr>
        <p:spPr>
          <a:xfrm rot="-5400000">
            <a:off x="6736145" y="3696312"/>
            <a:ext cx="2021227"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Scoring layer</a:t>
            </a:r>
          </a:p>
        </p:txBody>
      </p:sp>
      <p:cxnSp>
        <p:nvCxnSpPr>
          <p:cNvPr id="290" name="Shape 290"/>
          <p:cNvCxnSpPr/>
          <p:nvPr/>
        </p:nvCxnSpPr>
        <p:spPr>
          <a:xfrm>
            <a:off x="8163093" y="2050277"/>
            <a:ext cx="1706883" cy="978326"/>
          </a:xfrm>
          <a:prstGeom prst="straightConnector1">
            <a:avLst/>
          </a:prstGeom>
          <a:noFill/>
          <a:ln cap="flat" cmpd="sng" w="9525">
            <a:solidFill>
              <a:schemeClr val="accent1"/>
            </a:solidFill>
            <a:prstDash val="solid"/>
            <a:miter/>
            <a:headEnd len="med" w="med" type="none"/>
            <a:tailEnd len="med" w="med" type="none"/>
          </a:ln>
        </p:spPr>
      </p:cxnSp>
      <p:cxnSp>
        <p:nvCxnSpPr>
          <p:cNvPr id="291" name="Shape 291"/>
          <p:cNvCxnSpPr/>
          <p:nvPr/>
        </p:nvCxnSpPr>
        <p:spPr>
          <a:xfrm flipH="1" rot="10800000">
            <a:off x="8163093" y="4940531"/>
            <a:ext cx="1683870" cy="978125"/>
          </a:xfrm>
          <a:prstGeom prst="straightConnector1">
            <a:avLst/>
          </a:prstGeom>
          <a:noFill/>
          <a:ln cap="flat" cmpd="sng" w="9525">
            <a:solidFill>
              <a:schemeClr val="accent1"/>
            </a:solidFill>
            <a:prstDash val="solid"/>
            <a:miter/>
            <a:headEnd len="med" w="med" type="none"/>
            <a:tailEnd len="med" w="med" type="none"/>
          </a:ln>
        </p:spPr>
      </p:cxnSp>
      <p:sp>
        <p:nvSpPr>
          <p:cNvPr id="292" name="Shape 292"/>
          <p:cNvSpPr txBox="1"/>
          <p:nvPr/>
        </p:nvSpPr>
        <p:spPr>
          <a:xfrm rot="-5400000">
            <a:off x="7903942" y="3764197"/>
            <a:ext cx="1985203"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Softmax layer</a:t>
            </a:r>
          </a:p>
        </p:txBody>
      </p:sp>
      <p:sp>
        <p:nvSpPr>
          <p:cNvPr id="293" name="Shape 293"/>
          <p:cNvSpPr txBox="1"/>
          <p:nvPr/>
        </p:nvSpPr>
        <p:spPr>
          <a:xfrm rot="-1072117">
            <a:off x="2574043" y="1460315"/>
            <a:ext cx="2612970" cy="46166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Times New Roman"/>
                <a:ea typeface="Times New Roman"/>
                <a:cs typeface="Times New Roman"/>
                <a:sym typeface="Times New Roman"/>
              </a:rPr>
              <a:t>Embedding matrix</a:t>
            </a:r>
          </a:p>
        </p:txBody>
      </p:sp>
      <p:sp>
        <p:nvSpPr>
          <p:cNvPr id="294" name="Shape 294"/>
          <p:cNvSpPr txBox="1"/>
          <p:nvPr>
            <p:ph type="title"/>
          </p:nvPr>
        </p:nvSpPr>
        <p:spPr>
          <a:xfrm>
            <a:off x="733445" y="301323"/>
            <a:ext cx="10515599" cy="4827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Architecture</a:t>
            </a:r>
          </a:p>
        </p:txBody>
      </p:sp>
      <p:sp>
        <p:nvSpPr>
          <p:cNvPr id="295" name="Shape 29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idx="1" type="body"/>
          </p:nvPr>
        </p:nvSpPr>
        <p:spPr>
          <a:xfrm>
            <a:off x="548639" y="1014146"/>
            <a:ext cx="10805160" cy="5844454"/>
          </a:xfrm>
          <a:prstGeom prst="rect">
            <a:avLst/>
          </a:prstGeom>
          <a:noFill/>
          <a:ln>
            <a:noFill/>
          </a:ln>
        </p:spPr>
        <p:txBody>
          <a:bodyPr anchorCtr="0" anchor="t" bIns="45700" lIns="91425" rIns="91425" tIns="45700">
            <a:noAutofit/>
          </a:bodyPr>
          <a:lstStyle/>
          <a:p>
            <a:pPr indent="-203200" lvl="0" marL="228600" marR="0" rtl="0" algn="l">
              <a:lnSpc>
                <a:spcPct val="90000"/>
              </a:lnSpc>
              <a:spcBef>
                <a:spcPts val="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Feed index of w</a:t>
            </a:r>
            <a:r>
              <a:rPr b="0" baseline="-25000" i="0" lang="en-US" sz="2400" u="none" cap="none" strike="noStrike">
                <a:solidFill>
                  <a:schemeClr val="dk1"/>
                </a:solidFill>
                <a:latin typeface="Times New Roman"/>
                <a:ea typeface="Times New Roman"/>
                <a:cs typeface="Times New Roman"/>
                <a:sym typeface="Times New Roman"/>
              </a:rPr>
              <a:t>i-1 </a:t>
            </a:r>
            <a:r>
              <a:rPr b="0" i="0" lang="en-US" sz="2400" u="none" cap="none" strike="noStrike">
                <a:solidFill>
                  <a:schemeClr val="dk1"/>
                </a:solidFill>
                <a:latin typeface="Times New Roman"/>
                <a:ea typeface="Times New Roman"/>
                <a:cs typeface="Times New Roman"/>
                <a:sym typeface="Times New Roman"/>
              </a:rPr>
              <a:t>as input to network.</a:t>
            </a:r>
          </a:p>
          <a:p>
            <a:pPr indent="0" lvl="0" marL="0" marR="0" rtl="0" algn="l">
              <a:lnSpc>
                <a:spcPct val="90000"/>
              </a:lnSpc>
              <a:spcBef>
                <a:spcPts val="10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32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Use index to lookup embedding matrix.</a:t>
            </a:r>
          </a:p>
          <a:p>
            <a:pPr indent="-228600" lvl="0" marL="228600" marR="0" rtl="0" algn="l">
              <a:lnSpc>
                <a:spcPct val="90000"/>
              </a:lnSpc>
              <a:spcBef>
                <a:spcPts val="1000"/>
              </a:spcBef>
              <a:spcAft>
                <a:spcPts val="0"/>
              </a:spcAft>
              <a:buClr>
                <a:schemeClr val="dk1"/>
              </a:buClr>
              <a:buSzPct val="116666"/>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32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Perform affine transform on word embedding to get a score vector.</a:t>
            </a:r>
          </a:p>
          <a:p>
            <a:pPr indent="-228600" lvl="0" marL="228600" marR="0" rtl="0" algn="l">
              <a:lnSpc>
                <a:spcPct val="90000"/>
              </a:lnSpc>
              <a:spcBef>
                <a:spcPts val="1000"/>
              </a:spcBef>
              <a:spcAft>
                <a:spcPts val="0"/>
              </a:spcAft>
              <a:buClr>
                <a:schemeClr val="dk1"/>
              </a:buClr>
              <a:buSzPct val="116666"/>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32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Compute probability for each word.</a:t>
            </a:r>
          </a:p>
          <a:p>
            <a:pPr indent="-228600" lvl="0" marL="228600" marR="0" rtl="0" algn="l">
              <a:lnSpc>
                <a:spcPct val="90000"/>
              </a:lnSpc>
              <a:spcBef>
                <a:spcPts val="1000"/>
              </a:spcBef>
              <a:spcAft>
                <a:spcPts val="0"/>
              </a:spcAft>
              <a:buClr>
                <a:schemeClr val="dk1"/>
              </a:buClr>
              <a:buSzPct val="116666"/>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32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Set 1-hot vector of w</a:t>
            </a:r>
            <a:r>
              <a:rPr b="0" baseline="-25000" i="0" lang="en-US" sz="2400" u="none" cap="none" strike="noStrike">
                <a:solidFill>
                  <a:schemeClr val="dk1"/>
                </a:solidFill>
                <a:latin typeface="Times New Roman"/>
                <a:ea typeface="Times New Roman"/>
                <a:cs typeface="Times New Roman"/>
                <a:sym typeface="Times New Roman"/>
              </a:rPr>
              <a:t>i</a:t>
            </a:r>
            <a:r>
              <a:rPr b="0" i="0" lang="en-US" sz="2400" u="none" cap="none" strike="noStrike">
                <a:solidFill>
                  <a:schemeClr val="dk1"/>
                </a:solidFill>
                <a:latin typeface="Times New Roman"/>
                <a:ea typeface="Times New Roman"/>
                <a:cs typeface="Times New Roman"/>
                <a:sym typeface="Times New Roman"/>
              </a:rPr>
              <a:t> as target.</a:t>
            </a:r>
          </a:p>
          <a:p>
            <a:pPr indent="-228600" lvl="0" marL="228600" marR="0" rtl="0" algn="l">
              <a:lnSpc>
                <a:spcPct val="90000"/>
              </a:lnSpc>
              <a:spcBef>
                <a:spcPts val="1000"/>
              </a:spcBef>
              <a:spcAft>
                <a:spcPts val="0"/>
              </a:spcAft>
              <a:buClr>
                <a:schemeClr val="dk1"/>
              </a:buClr>
              <a:buSzPct val="116666"/>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03200" lvl="0" marL="228600" marR="0" rtl="0" algn="l">
              <a:lnSpc>
                <a:spcPct val="9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Set loss = cross-entropy between probability vector and target vector.</a:t>
            </a:r>
          </a:p>
        </p:txBody>
      </p:sp>
      <p:sp>
        <p:nvSpPr>
          <p:cNvPr id="301" name="Shape 301"/>
          <p:cNvSpPr txBox="1"/>
          <p:nvPr>
            <p:ph type="title"/>
          </p:nvPr>
        </p:nvSpPr>
        <p:spPr>
          <a:xfrm>
            <a:off x="671947" y="242779"/>
            <a:ext cx="10515599" cy="549275"/>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Steps</a:t>
            </a:r>
          </a:p>
        </p:txBody>
      </p:sp>
      <p:sp>
        <p:nvSpPr>
          <p:cNvPr id="302" name="Shape 30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838200" y="342530"/>
            <a:ext cx="10515599" cy="549275"/>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Softmax</a:t>
            </a:r>
          </a:p>
        </p:txBody>
      </p:sp>
      <p:sp>
        <p:nvSpPr>
          <p:cNvPr id="308" name="Shape 308"/>
          <p:cNvSpPr txBox="1"/>
          <p:nvPr>
            <p:ph idx="1" type="body"/>
          </p:nvPr>
        </p:nvSpPr>
        <p:spPr>
          <a:xfrm>
            <a:off x="838200" y="1332400"/>
            <a:ext cx="10515599" cy="5206941"/>
          </a:xfrm>
          <a:prstGeom prst="rect">
            <a:avLst/>
          </a:prstGeom>
          <a:blipFill rotWithShape="1">
            <a:blip r:embed="rId3">
              <a:alphaModFix/>
            </a:blip>
            <a:stretch>
              <a:fillRect b="0" l="-1042" r="0" t="-2107"/>
            </a:stretch>
          </a:blipFill>
          <a:ln>
            <a:noFill/>
          </a:ln>
        </p:spPr>
        <p:txBody>
          <a:bodyPr anchorCtr="0" anchor="t" bIns="45700" lIns="91425" rIns="91425" tIns="45700">
            <a:noAutofit/>
          </a:bodyPr>
          <a:lstStyle/>
          <a:p>
            <a:pPr indent="0" lvl="0" marL="0" marR="0" rtl="0" algn="l">
              <a:lnSpc>
                <a:spcPct val="90000"/>
              </a:lnSpc>
              <a:spcBef>
                <a:spcPts val="0"/>
              </a:spcBef>
              <a:buNone/>
            </a:pPr>
            <a:r>
              <a:rPr b="0" i="0" lang="en-US" sz="2800" u="none" cap="none" strike="noStrike">
                <a:latin typeface="Times New Roman"/>
                <a:ea typeface="Times New Roman"/>
                <a:cs typeface="Times New Roman"/>
                <a:sym typeface="Times New Roman"/>
              </a:rPr>
              <a:t> </a:t>
            </a:r>
          </a:p>
        </p:txBody>
      </p:sp>
      <p:pic>
        <p:nvPicPr>
          <p:cNvPr id="309" name="Shape 309"/>
          <p:cNvPicPr preferRelativeResize="0"/>
          <p:nvPr/>
        </p:nvPicPr>
        <p:blipFill rotWithShape="1">
          <a:blip r:embed="rId4">
            <a:alphaModFix/>
          </a:blip>
          <a:srcRect b="67795" l="8643" r="-6745" t="0"/>
          <a:stretch/>
        </p:blipFill>
        <p:spPr>
          <a:xfrm>
            <a:off x="1973080" y="2413442"/>
            <a:ext cx="3654000" cy="1710000"/>
          </a:xfrm>
          <a:prstGeom prst="rect">
            <a:avLst/>
          </a:prstGeom>
          <a:noFill/>
          <a:ln>
            <a:noFill/>
          </a:ln>
        </p:spPr>
      </p:pic>
      <p:sp>
        <p:nvSpPr>
          <p:cNvPr id="310" name="Shape 31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838200" y="232125"/>
            <a:ext cx="10515599" cy="615776"/>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Cross Entropy</a:t>
            </a:r>
          </a:p>
        </p:txBody>
      </p:sp>
      <p:sp>
        <p:nvSpPr>
          <p:cNvPr id="316" name="Shape 316"/>
          <p:cNvSpPr txBox="1"/>
          <p:nvPr>
            <p:ph idx="1" type="body"/>
          </p:nvPr>
        </p:nvSpPr>
        <p:spPr>
          <a:xfrm>
            <a:off x="838200" y="1147155"/>
            <a:ext cx="10515600" cy="5029800"/>
          </a:xfrm>
          <a:prstGeom prst="rect">
            <a:avLst/>
          </a:prstGeom>
          <a:blipFill rotWithShape="1">
            <a:blip r:embed="rId3">
              <a:alphaModFix/>
            </a:blip>
            <a:stretch>
              <a:fillRect b="0" l="-929" r="0" t="-2669"/>
            </a:stretch>
          </a:blipFill>
          <a:ln>
            <a:noFill/>
          </a:ln>
        </p:spPr>
        <p:txBody>
          <a:bodyPr anchorCtr="0" anchor="t" bIns="45700" lIns="91425" rIns="91425" tIns="45700">
            <a:noAutofit/>
          </a:bodyPr>
          <a:lstStyle/>
          <a:p>
            <a:pPr indent="0" lvl="0" marL="0" marR="0" rtl="0" algn="l">
              <a:lnSpc>
                <a:spcPct val="90000"/>
              </a:lnSpc>
              <a:spcBef>
                <a:spcPts val="0"/>
              </a:spcBef>
              <a:buNone/>
            </a:pPr>
            <a:r>
              <a:rPr lang="en-US"/>
              <a:t>   </a:t>
            </a:r>
          </a:p>
        </p:txBody>
      </p:sp>
      <p:sp>
        <p:nvSpPr>
          <p:cNvPr id="317" name="Shape 31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24" name="Shape 324"/>
          <p:cNvSpPr txBox="1"/>
          <p:nvPr/>
        </p:nvSpPr>
        <p:spPr>
          <a:xfrm>
            <a:off x="1054325" y="1405850"/>
            <a:ext cx="5936700" cy="4950600"/>
          </a:xfrm>
          <a:prstGeom prst="rect">
            <a:avLst/>
          </a:prstGeom>
          <a:noFill/>
          <a:ln>
            <a:noFill/>
          </a:ln>
        </p:spPr>
        <p:txBody>
          <a:bodyPr anchorCtr="0" anchor="t" bIns="91425" lIns="91425" rIns="91425" tIns="91425">
            <a:noAutofit/>
          </a:bodyPr>
          <a:lstStyle/>
          <a:p>
            <a:pPr lvl="0" rtl="0">
              <a:lnSpc>
                <a:spcPct val="90000"/>
              </a:lnSpc>
              <a:spcBef>
                <a:spcPts val="0"/>
              </a:spcBef>
              <a:buClr>
                <a:schemeClr val="dk1"/>
              </a:buClr>
              <a:buFont typeface="Arial"/>
              <a:buNone/>
            </a:pPr>
            <a:r>
              <a:t/>
            </a:r>
            <a:endParaRPr sz="2800">
              <a:solidFill>
                <a:schemeClr val="dk1"/>
              </a:solidFill>
              <a:latin typeface="Times New Roman"/>
              <a:ea typeface="Times New Roman"/>
              <a:cs typeface="Times New Roman"/>
              <a:sym typeface="Times New Roman"/>
            </a:endParaRPr>
          </a:p>
          <a:p>
            <a:pPr lvl="0" rtl="0">
              <a:lnSpc>
                <a:spcPct val="90000"/>
              </a:lnSpc>
              <a:spcBef>
                <a:spcPts val="0"/>
              </a:spcBef>
              <a:buClr>
                <a:schemeClr val="dk1"/>
              </a:buClr>
              <a:buFont typeface="Arial"/>
              <a:buNone/>
            </a:pPr>
            <a:r>
              <a:t/>
            </a:r>
            <a:endParaRPr sz="2800">
              <a:solidFill>
                <a:schemeClr val="dk1"/>
              </a:solidFill>
              <a:latin typeface="Times New Roman"/>
              <a:ea typeface="Times New Roman"/>
              <a:cs typeface="Times New Roman"/>
              <a:sym typeface="Times New Roman"/>
            </a:endParaRPr>
          </a:p>
          <a:p>
            <a:pPr lvl="0" rtl="0">
              <a:lnSpc>
                <a:spcPct val="90000"/>
              </a:lnSpc>
              <a:spcBef>
                <a:spcPts val="0"/>
              </a:spcBef>
              <a:buClr>
                <a:schemeClr val="dk1"/>
              </a:buClr>
              <a:buFont typeface="Arial"/>
              <a:buNone/>
            </a:pPr>
            <a:r>
              <a:t/>
            </a:r>
            <a:endParaRPr sz="2800">
              <a:solidFill>
                <a:schemeClr val="dk1"/>
              </a:solidFill>
              <a:latin typeface="Times New Roman"/>
              <a:ea typeface="Times New Roman"/>
              <a:cs typeface="Times New Roman"/>
              <a:sym typeface="Times New Roman"/>
            </a:endParaRPr>
          </a:p>
          <a:p>
            <a:pPr lvl="0" rtl="0">
              <a:lnSpc>
                <a:spcPct val="90000"/>
              </a:lnSpc>
              <a:spcBef>
                <a:spcPts val="0"/>
              </a:spcBef>
              <a:buClr>
                <a:schemeClr val="dk1"/>
              </a:buClr>
              <a:buFont typeface="Arial"/>
              <a:buNone/>
            </a:pPr>
            <a:r>
              <a:t/>
            </a:r>
            <a:endParaRPr sz="2800">
              <a:solidFill>
                <a:schemeClr val="dk1"/>
              </a:solidFill>
              <a:latin typeface="Times New Roman"/>
              <a:ea typeface="Times New Roman"/>
              <a:cs typeface="Times New Roman"/>
              <a:sym typeface="Times New Roman"/>
            </a:endParaRPr>
          </a:p>
          <a:p>
            <a:pPr lvl="0">
              <a:spcBef>
                <a:spcPts val="0"/>
              </a:spcBef>
              <a:buNone/>
            </a:pPr>
            <a:r>
              <a:t/>
            </a:r>
            <a:endParaRPr/>
          </a:p>
        </p:txBody>
      </p:sp>
      <p:sp>
        <p:nvSpPr>
          <p:cNvPr id="325" name="Shape 325"/>
          <p:cNvSpPr txBox="1"/>
          <p:nvPr/>
        </p:nvSpPr>
        <p:spPr>
          <a:xfrm>
            <a:off x="573250" y="1136325"/>
            <a:ext cx="10706700" cy="5046300"/>
          </a:xfrm>
          <a:prstGeom prst="rect">
            <a:avLst/>
          </a:prstGeom>
          <a:noFill/>
          <a:ln>
            <a:noFill/>
          </a:ln>
        </p:spPr>
        <p:txBody>
          <a:bodyPr anchorCtr="0" anchor="t" bIns="91425" lIns="91425" rIns="91425" tIns="91425">
            <a:noAutofit/>
          </a:bodyPr>
          <a:lstStyle/>
          <a:p>
            <a:pPr indent="-228600" lvl="0" marL="457200" rtl="0">
              <a:lnSpc>
                <a:spcPct val="90000"/>
              </a:lnSpc>
              <a:spcBef>
                <a:spcPts val="1000"/>
              </a:spcBef>
              <a:buClr>
                <a:schemeClr val="dk1"/>
              </a:buClr>
              <a:buFont typeface="Times New Roman"/>
              <a:buChar char="●"/>
            </a:pPr>
            <a:r>
              <a:rPr lang="en-US" sz="2600">
                <a:solidFill>
                  <a:schemeClr val="dk1"/>
                </a:solidFill>
                <a:latin typeface="Times New Roman"/>
                <a:ea typeface="Times New Roman"/>
                <a:cs typeface="Times New Roman"/>
                <a:sym typeface="Times New Roman"/>
              </a:rPr>
              <a:t>Per word, we have 2 vectors :</a:t>
            </a:r>
          </a:p>
          <a:p>
            <a:pPr indent="-368300" lvl="0" marL="914400" rtl="0">
              <a:lnSpc>
                <a:spcPct val="90000"/>
              </a:lnSpc>
              <a:spcBef>
                <a:spcPts val="1000"/>
              </a:spcBef>
              <a:buClr>
                <a:schemeClr val="dk1"/>
              </a:buClr>
              <a:buSzPct val="100000"/>
              <a:buFont typeface="Times New Roman"/>
              <a:buAutoNum type="arabicPeriod"/>
            </a:pPr>
            <a:r>
              <a:rPr lang="en-US" sz="2200">
                <a:solidFill>
                  <a:schemeClr val="dk1"/>
                </a:solidFill>
                <a:latin typeface="Times New Roman"/>
                <a:ea typeface="Times New Roman"/>
                <a:cs typeface="Times New Roman"/>
                <a:sym typeface="Times New Roman"/>
              </a:rPr>
              <a:t>As row in Embedding layer (E)</a:t>
            </a:r>
          </a:p>
          <a:p>
            <a:pPr indent="-368300" lvl="0" marL="914400" rtl="0">
              <a:lnSpc>
                <a:spcPct val="90000"/>
              </a:lnSpc>
              <a:spcBef>
                <a:spcPts val="1000"/>
              </a:spcBef>
              <a:buClr>
                <a:schemeClr val="dk1"/>
              </a:buClr>
              <a:buSzPct val="100000"/>
              <a:buFont typeface="Times New Roman"/>
              <a:buAutoNum type="arabicPeriod"/>
            </a:pPr>
            <a:r>
              <a:rPr lang="en-US" sz="2200">
                <a:solidFill>
                  <a:schemeClr val="dk1"/>
                </a:solidFill>
                <a:latin typeface="Times New Roman"/>
                <a:ea typeface="Times New Roman"/>
                <a:cs typeface="Times New Roman"/>
                <a:sym typeface="Times New Roman"/>
              </a:rPr>
              <a:t>As column in weights layer (used for afine transformation)</a:t>
            </a:r>
          </a:p>
          <a:p>
            <a:pPr lvl="0" rtl="0">
              <a:lnSpc>
                <a:spcPct val="90000"/>
              </a:lnSpc>
              <a:spcBef>
                <a:spcPts val="1000"/>
              </a:spcBef>
              <a:buClr>
                <a:schemeClr val="dk1"/>
              </a:buClr>
              <a:buFont typeface="Arial"/>
              <a:buNone/>
            </a:pPr>
            <a:r>
              <a:t/>
            </a:r>
            <a:endParaRPr sz="600">
              <a:solidFill>
                <a:schemeClr val="dk1"/>
              </a:solidFill>
            </a:endParaRPr>
          </a:p>
          <a:p>
            <a:pPr indent="-228600" lvl="0" marL="457200" rtl="0">
              <a:lnSpc>
                <a:spcPct val="90000"/>
              </a:lnSpc>
              <a:spcBef>
                <a:spcPts val="1000"/>
              </a:spcBef>
              <a:buClr>
                <a:schemeClr val="dk1"/>
              </a:buClr>
              <a:buFont typeface="Times New Roman"/>
              <a:buChar char="●"/>
            </a:pPr>
            <a:r>
              <a:rPr lang="en-US" sz="2600">
                <a:solidFill>
                  <a:schemeClr val="dk1"/>
                </a:solidFill>
                <a:latin typeface="Times New Roman"/>
                <a:ea typeface="Times New Roman"/>
                <a:cs typeface="Times New Roman"/>
                <a:sym typeface="Times New Roman"/>
              </a:rPr>
              <a:t>It’s common to take average of the 2 vectors.</a:t>
            </a:r>
          </a:p>
          <a:p>
            <a:pPr lvl="0" rtl="0">
              <a:lnSpc>
                <a:spcPct val="90000"/>
              </a:lnSpc>
              <a:spcBef>
                <a:spcPts val="1000"/>
              </a:spcBef>
              <a:buNone/>
            </a:pPr>
            <a:r>
              <a:t/>
            </a:r>
            <a:endParaRPr sz="600">
              <a:solidFill>
                <a:schemeClr val="dk1"/>
              </a:solidFill>
              <a:latin typeface="Times New Roman"/>
              <a:ea typeface="Times New Roman"/>
              <a:cs typeface="Times New Roman"/>
              <a:sym typeface="Times New Roman"/>
            </a:endParaRPr>
          </a:p>
          <a:p>
            <a:pPr indent="-228600" lvl="0" marL="457200" rtl="0">
              <a:lnSpc>
                <a:spcPct val="90000"/>
              </a:lnSpc>
              <a:spcBef>
                <a:spcPts val="1000"/>
              </a:spcBef>
              <a:buClr>
                <a:schemeClr val="dk1"/>
              </a:buClr>
              <a:buFont typeface="Times New Roman"/>
              <a:buChar char="●"/>
            </a:pPr>
            <a:r>
              <a:rPr lang="en-US" sz="2600">
                <a:solidFill>
                  <a:schemeClr val="dk1"/>
                </a:solidFill>
                <a:latin typeface="Times New Roman"/>
                <a:ea typeface="Times New Roman"/>
                <a:cs typeface="Times New Roman"/>
                <a:sym typeface="Times New Roman"/>
              </a:rPr>
              <a:t>It’s common to normalise the vectors. Divide by norm.</a:t>
            </a:r>
          </a:p>
          <a:p>
            <a:pPr lvl="0" rtl="0">
              <a:lnSpc>
                <a:spcPct val="90000"/>
              </a:lnSpc>
              <a:spcBef>
                <a:spcPts val="1000"/>
              </a:spcBef>
              <a:buNone/>
            </a:pPr>
            <a:r>
              <a:t/>
            </a:r>
            <a:endParaRPr sz="600">
              <a:solidFill>
                <a:schemeClr val="dk1"/>
              </a:solidFill>
              <a:latin typeface="Times New Roman"/>
              <a:ea typeface="Times New Roman"/>
              <a:cs typeface="Times New Roman"/>
              <a:sym typeface="Times New Roman"/>
            </a:endParaRPr>
          </a:p>
          <a:p>
            <a:pPr indent="-228600" lvl="0" marL="457200" rtl="0">
              <a:lnSpc>
                <a:spcPct val="90000"/>
              </a:lnSpc>
              <a:spcBef>
                <a:spcPts val="1000"/>
              </a:spcBef>
              <a:buClr>
                <a:schemeClr val="dk1"/>
              </a:buClr>
              <a:buFont typeface="Times New Roman"/>
              <a:buChar char="●"/>
            </a:pPr>
            <a:r>
              <a:rPr lang="en-US" sz="2600">
                <a:solidFill>
                  <a:schemeClr val="dk1"/>
                </a:solidFill>
                <a:latin typeface="Times New Roman"/>
                <a:ea typeface="Times New Roman"/>
                <a:cs typeface="Times New Roman"/>
                <a:sym typeface="Times New Roman"/>
              </a:rPr>
              <a:t>An alternative way to compute </a:t>
            </a:r>
            <a:r>
              <a:rPr i="1" lang="en-US" sz="2600">
                <a:solidFill>
                  <a:schemeClr val="dk1"/>
                </a:solidFill>
                <a:latin typeface="Times New Roman"/>
                <a:ea typeface="Times New Roman"/>
                <a:cs typeface="Times New Roman"/>
                <a:sym typeface="Times New Roman"/>
              </a:rPr>
              <a:t>ŷ</a:t>
            </a:r>
            <a:r>
              <a:rPr baseline="-25000" i="1" lang="en-US" sz="2600">
                <a:solidFill>
                  <a:schemeClr val="dk1"/>
                </a:solidFill>
                <a:latin typeface="Times New Roman"/>
                <a:ea typeface="Times New Roman"/>
                <a:cs typeface="Times New Roman"/>
                <a:sym typeface="Times New Roman"/>
              </a:rPr>
              <a:t>i</a:t>
            </a:r>
            <a:r>
              <a:rPr baseline="-25000" lang="en-US" sz="26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 # (w</a:t>
            </a:r>
            <a:r>
              <a:rPr baseline="-25000" lang="en-US" sz="2600">
                <a:solidFill>
                  <a:schemeClr val="dk1"/>
                </a:solidFill>
                <a:latin typeface="Times New Roman"/>
                <a:ea typeface="Times New Roman"/>
                <a:cs typeface="Times New Roman"/>
                <a:sym typeface="Times New Roman"/>
              </a:rPr>
              <a:t>i</a:t>
            </a:r>
            <a:r>
              <a:rPr lang="en-US" sz="2600">
                <a:solidFill>
                  <a:schemeClr val="dk1"/>
                </a:solidFill>
                <a:latin typeface="Times New Roman"/>
                <a:ea typeface="Times New Roman"/>
                <a:cs typeface="Times New Roman"/>
                <a:sym typeface="Times New Roman"/>
              </a:rPr>
              <a:t>, w</a:t>
            </a:r>
            <a:r>
              <a:rPr baseline="-25000" lang="en-US" sz="2600">
                <a:solidFill>
                  <a:schemeClr val="dk1"/>
                </a:solidFill>
                <a:latin typeface="Times New Roman"/>
                <a:ea typeface="Times New Roman"/>
                <a:cs typeface="Times New Roman"/>
                <a:sym typeface="Times New Roman"/>
              </a:rPr>
              <a:t>i-1</a:t>
            </a:r>
            <a:r>
              <a:rPr lang="en-US" sz="26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a:t>
            </a:r>
            <a:r>
              <a:rPr lang="en-US" sz="2600">
                <a:solidFill>
                  <a:schemeClr val="dk1"/>
                </a:solidFill>
                <a:latin typeface="Times New Roman"/>
                <a:ea typeface="Times New Roman"/>
                <a:cs typeface="Times New Roman"/>
                <a:sym typeface="Times New Roman"/>
              </a:rPr>
              <a:t> # (w</a:t>
            </a:r>
            <a:r>
              <a:rPr baseline="-25000" lang="en-US" sz="2600">
                <a:solidFill>
                  <a:schemeClr val="dk1"/>
                </a:solidFill>
                <a:latin typeface="Times New Roman"/>
                <a:ea typeface="Times New Roman"/>
                <a:cs typeface="Times New Roman"/>
                <a:sym typeface="Times New Roman"/>
              </a:rPr>
              <a:t>j</a:t>
            </a:r>
            <a:r>
              <a:rPr lang="en-US" sz="2600">
                <a:solidFill>
                  <a:schemeClr val="dk1"/>
                </a:solidFill>
                <a:latin typeface="Times New Roman"/>
                <a:ea typeface="Times New Roman"/>
                <a:cs typeface="Times New Roman"/>
                <a:sym typeface="Times New Roman"/>
              </a:rPr>
              <a:t>, w</a:t>
            </a:r>
            <a:r>
              <a:rPr baseline="-25000" lang="en-US" sz="2600">
                <a:solidFill>
                  <a:schemeClr val="dk1"/>
                </a:solidFill>
                <a:latin typeface="Times New Roman"/>
                <a:ea typeface="Times New Roman"/>
                <a:cs typeface="Times New Roman"/>
                <a:sym typeface="Times New Roman"/>
              </a:rPr>
              <a:t>i-1</a:t>
            </a:r>
            <a:r>
              <a:rPr lang="en-US" sz="2600">
                <a:solidFill>
                  <a:schemeClr val="dk1"/>
                </a:solidFill>
                <a:latin typeface="Times New Roman"/>
                <a:ea typeface="Times New Roman"/>
                <a:cs typeface="Times New Roman"/>
                <a:sym typeface="Times New Roman"/>
              </a:rPr>
              <a:t>) ∀ j</a:t>
            </a:r>
            <a:r>
              <a:rPr lang="en-US" sz="2500">
                <a:solidFill>
                  <a:schemeClr val="dk1"/>
                </a:solidFill>
              </a:rPr>
              <a:t>∈</a:t>
            </a:r>
            <a:r>
              <a:rPr lang="en-US" sz="2600">
                <a:solidFill>
                  <a:schemeClr val="dk1"/>
                </a:solidFill>
                <a:latin typeface="Times New Roman"/>
                <a:ea typeface="Times New Roman"/>
                <a:cs typeface="Times New Roman"/>
                <a:sym typeface="Times New Roman"/>
              </a:rPr>
              <a:t>V</a:t>
            </a:r>
          </a:p>
          <a:p>
            <a:pPr lvl="0" rtl="0">
              <a:lnSpc>
                <a:spcPct val="90000"/>
              </a:lnSpc>
              <a:spcBef>
                <a:spcPts val="1000"/>
              </a:spcBef>
              <a:buNone/>
            </a:pPr>
            <a:r>
              <a:t/>
            </a:r>
            <a:endParaRPr sz="600">
              <a:solidFill>
                <a:schemeClr val="dk1"/>
              </a:solidFill>
            </a:endParaRPr>
          </a:p>
          <a:p>
            <a:pPr indent="-228600" lvl="0" marL="457200" rtl="0">
              <a:lnSpc>
                <a:spcPct val="90000"/>
              </a:lnSpc>
              <a:spcBef>
                <a:spcPts val="1000"/>
              </a:spcBef>
              <a:buClr>
                <a:schemeClr val="dk1"/>
              </a:buClr>
              <a:buFont typeface="Times New Roman"/>
              <a:buChar char="●"/>
            </a:pPr>
            <a:r>
              <a:rPr lang="en-US" sz="2600">
                <a:solidFill>
                  <a:schemeClr val="dk1"/>
                </a:solidFill>
                <a:latin typeface="Times New Roman"/>
                <a:ea typeface="Times New Roman"/>
                <a:cs typeface="Times New Roman"/>
                <a:sym typeface="Times New Roman"/>
              </a:rPr>
              <a:t>Use co-occurrence matrix to compute these counts. </a:t>
            </a:r>
          </a:p>
          <a:p>
            <a:pPr lvl="0">
              <a:spcBef>
                <a:spcPts val="0"/>
              </a:spcBef>
              <a:buNone/>
            </a:pPr>
            <a:r>
              <a:t/>
            </a:r>
            <a:endParaRPr/>
          </a:p>
        </p:txBody>
      </p:sp>
      <p:sp>
        <p:nvSpPr>
          <p:cNvPr id="326" name="Shape 326"/>
          <p:cNvSpPr txBox="1"/>
          <p:nvPr>
            <p:ph type="title"/>
          </p:nvPr>
        </p:nvSpPr>
        <p:spPr>
          <a:xfrm>
            <a:off x="838200" y="262094"/>
            <a:ext cx="10515600" cy="6522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Remarks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838200" y="2111423"/>
            <a:ext cx="10515599" cy="4057557"/>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Arial"/>
              <a:buNone/>
            </a:pPr>
            <a:r>
              <a:rPr b="0" i="0" lang="en-US" sz="4800" u="none" cap="none" strike="noStrike">
                <a:solidFill>
                  <a:schemeClr val="dk1"/>
                </a:solidFill>
                <a:latin typeface="Arial"/>
                <a:ea typeface="Arial"/>
                <a:cs typeface="Arial"/>
                <a:sym typeface="Arial"/>
              </a:rPr>
              <a:t>I learn best with toy code, </a:t>
            </a:r>
            <a:br>
              <a:rPr b="0" i="0" lang="en-US" sz="4800" u="none" cap="none" strike="noStrike">
                <a:solidFill>
                  <a:schemeClr val="dk1"/>
                </a:solidFill>
                <a:latin typeface="Arial"/>
                <a:ea typeface="Arial"/>
                <a:cs typeface="Arial"/>
                <a:sym typeface="Arial"/>
              </a:rPr>
            </a:br>
            <a:r>
              <a:rPr b="0" i="0" lang="en-US" sz="4800" u="none" cap="none" strike="noStrike">
                <a:solidFill>
                  <a:schemeClr val="dk1"/>
                </a:solidFill>
                <a:latin typeface="Arial"/>
                <a:ea typeface="Arial"/>
                <a:cs typeface="Arial"/>
                <a:sym typeface="Arial"/>
              </a:rPr>
              <a:t>that I can play with.</a:t>
            </a:r>
            <a:br>
              <a:rPr b="0" i="0" lang="en-US" sz="4800" u="none" cap="none" strike="noStrike">
                <a:solidFill>
                  <a:schemeClr val="dk1"/>
                </a:solidFill>
                <a:latin typeface="Arial"/>
                <a:ea typeface="Arial"/>
                <a:cs typeface="Arial"/>
                <a:sym typeface="Arial"/>
              </a:rPr>
            </a:br>
            <a:r>
              <a:rPr b="0" i="0" lang="en-US" sz="48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 Andrew Trask</a:t>
            </a:r>
            <a:br>
              <a:rPr b="1" i="0" lang="en-US" sz="4800" u="none" cap="none" strike="noStrike">
                <a:solidFill>
                  <a:schemeClr val="dk1"/>
                </a:solidFill>
                <a:latin typeface="Arial"/>
                <a:ea typeface="Arial"/>
                <a:cs typeface="Arial"/>
                <a:sym typeface="Arial"/>
              </a:rPr>
            </a:br>
            <a:br>
              <a:rPr b="1" i="0" lang="en-US" sz="4800" u="none" cap="none" strike="noStrike">
                <a:solidFill>
                  <a:schemeClr val="dk1"/>
                </a:solidFill>
                <a:latin typeface="Arial"/>
                <a:ea typeface="Arial"/>
                <a:cs typeface="Arial"/>
                <a:sym typeface="Arial"/>
              </a:rPr>
            </a:br>
            <a:r>
              <a:rPr b="0" i="0" lang="en-US" sz="2400" u="sng" cap="none" strike="noStrike">
                <a:solidFill>
                  <a:schemeClr val="hlink"/>
                </a:solidFill>
                <a:latin typeface="Arial"/>
                <a:ea typeface="Arial"/>
                <a:cs typeface="Arial"/>
                <a:sym typeface="Arial"/>
                <a:hlinkClick r:id="rId3"/>
              </a:rPr>
              <a:t>jupyter notebook 1 </a:t>
            </a:r>
            <a:br>
              <a:rPr b="0" i="0" lang="en-US" sz="2400" u="none" cap="none" strike="noStrike">
                <a:solidFill>
                  <a:schemeClr val="dk1"/>
                </a:solidFill>
                <a:latin typeface="Arial"/>
                <a:ea typeface="Arial"/>
                <a:cs typeface="Arial"/>
                <a:sym typeface="Arial"/>
              </a:rPr>
            </a:br>
          </a:p>
        </p:txBody>
      </p:sp>
      <p:sp>
        <p:nvSpPr>
          <p:cNvPr id="332" name="Shape 33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5461725" y="2425750"/>
            <a:ext cx="2982900" cy="13254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lang="en-US"/>
              <a:t>CBOW</a:t>
            </a:r>
          </a:p>
          <a:p>
            <a:pPr indent="0" lvl="0" marL="0" marR="0" rtl="0" algn="l">
              <a:lnSpc>
                <a:spcPct val="90000"/>
              </a:lnSpc>
              <a:spcBef>
                <a:spcPts val="0"/>
              </a:spcBef>
              <a:buClr>
                <a:schemeClr val="dk1"/>
              </a:buClr>
              <a:buSzPct val="25000"/>
              <a:buFont typeface="Arial"/>
              <a:buNone/>
            </a:pPr>
            <a:r>
              <a:rPr lang="en-US"/>
              <a:t>SkipGram</a:t>
            </a:r>
          </a:p>
        </p:txBody>
      </p:sp>
      <p:pic>
        <p:nvPicPr>
          <p:cNvPr id="338" name="Shape 338"/>
          <p:cNvPicPr preferRelativeResize="0"/>
          <p:nvPr/>
        </p:nvPicPr>
        <p:blipFill rotWithShape="1">
          <a:blip r:embed="rId3">
            <a:alphaModFix/>
          </a:blip>
          <a:srcRect b="0" l="0" r="0" t="0"/>
          <a:stretch/>
        </p:blipFill>
        <p:spPr>
          <a:xfrm>
            <a:off x="3967769" y="2425743"/>
            <a:ext cx="1332900" cy="1332900"/>
          </a:xfrm>
          <a:prstGeom prst="rect">
            <a:avLst/>
          </a:prstGeom>
          <a:noFill/>
          <a:ln>
            <a:noFill/>
          </a:ln>
        </p:spPr>
      </p:pic>
      <p:sp>
        <p:nvSpPr>
          <p:cNvPr id="339" name="Shape 339"/>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838200" y="298619"/>
            <a:ext cx="10515599" cy="665653"/>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Introduction</a:t>
            </a:r>
          </a:p>
        </p:txBody>
      </p:sp>
      <p:sp>
        <p:nvSpPr>
          <p:cNvPr id="112" name="Shape 112"/>
          <p:cNvSpPr txBox="1"/>
          <p:nvPr>
            <p:ph idx="1" type="body"/>
          </p:nvPr>
        </p:nvSpPr>
        <p:spPr>
          <a:xfrm>
            <a:off x="838200" y="1280153"/>
            <a:ext cx="10515599" cy="5004264"/>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Example of NLP tasks : </a:t>
            </a:r>
          </a:p>
          <a:p>
            <a:pPr indent="0" lvl="0" marL="0" marR="0" rtl="0" algn="l">
              <a:lnSpc>
                <a:spcPct val="90000"/>
              </a:lnSpc>
              <a:spcBef>
                <a:spcPts val="1000"/>
              </a:spcBef>
              <a:spcAft>
                <a:spcPts val="0"/>
              </a:spcAft>
              <a:buClr>
                <a:schemeClr val="dk1"/>
              </a:buClr>
              <a:buSzPct val="250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rPr b="1" i="0" lang="en-US" sz="2800" u="none" cap="none" strike="noStrike">
                <a:solidFill>
                  <a:schemeClr val="dk1"/>
                </a:solidFill>
                <a:latin typeface="Times New Roman"/>
                <a:ea typeface="Times New Roman"/>
                <a:cs typeface="Times New Roman"/>
                <a:sym typeface="Times New Roman"/>
              </a:rPr>
              <a:t>Easy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Spell Checking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Keyword Search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Finding Synonyms </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rPr b="1" i="0" lang="en-US" sz="2800" u="none" cap="none" strike="noStrike">
                <a:solidFill>
                  <a:schemeClr val="dk1"/>
                </a:solidFill>
                <a:latin typeface="Times New Roman"/>
                <a:ea typeface="Times New Roman"/>
                <a:cs typeface="Times New Roman"/>
                <a:sym typeface="Times New Roman"/>
              </a:rPr>
              <a:t>Medium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Parsing information from websites, documents, etc. </a:t>
            </a:r>
          </a:p>
          <a:p>
            <a:pPr indent="0" lvl="0" marL="0" marR="0" rtl="0" algn="l">
              <a:lnSpc>
                <a:spcPct val="90000"/>
              </a:lnSpc>
              <a:spcBef>
                <a:spcPts val="1000"/>
              </a:spcBef>
              <a:spcAft>
                <a:spcPts val="0"/>
              </a:spcAft>
              <a:buClr>
                <a:schemeClr val="dk1"/>
              </a:buClr>
              <a:buSzPct val="250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13" name="Shape 11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838200" y="341472"/>
            <a:ext cx="10515599" cy="420486"/>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CBOW</a:t>
            </a:r>
          </a:p>
        </p:txBody>
      </p:sp>
      <p:sp>
        <p:nvSpPr>
          <p:cNvPr id="345" name="Shape 345"/>
          <p:cNvSpPr txBox="1"/>
          <p:nvPr>
            <p:ph idx="1" type="body"/>
          </p:nvPr>
        </p:nvSpPr>
        <p:spPr>
          <a:xfrm>
            <a:off x="838200" y="1241620"/>
            <a:ext cx="10515599" cy="536078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Continuous Bag of words.</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Proposed by Mikolov et al. in 2013</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Conceptually, very similar to Bi-gram model</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In the bigram model, there were 2 key drawbacks:</a:t>
            </a:r>
          </a:p>
          <a:p>
            <a:pPr indent="-514350" lvl="1" marL="971550" marR="0" rtl="0" algn="l">
              <a:lnSpc>
                <a:spcPct val="90000"/>
              </a:lnSpc>
              <a:spcBef>
                <a:spcPts val="500"/>
              </a:spcBef>
              <a:spcAft>
                <a:spcPts val="0"/>
              </a:spcAft>
              <a:buClr>
                <a:schemeClr val="dk1"/>
              </a:buClr>
              <a:buSzPct val="1000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The context was very small – we took only w</a:t>
            </a:r>
            <a:r>
              <a:rPr b="0" baseline="-25000" i="0" lang="en-US" sz="2400" u="none" cap="none" strike="noStrike">
                <a:solidFill>
                  <a:schemeClr val="dk1"/>
                </a:solidFill>
                <a:latin typeface="Times New Roman"/>
                <a:ea typeface="Times New Roman"/>
                <a:cs typeface="Times New Roman"/>
                <a:sym typeface="Times New Roman"/>
              </a:rPr>
              <a:t>i-1 </a:t>
            </a:r>
            <a:r>
              <a:rPr b="0" i="0" lang="en-US" sz="2400" u="none" cap="none" strike="noStrike">
                <a:solidFill>
                  <a:schemeClr val="dk1"/>
                </a:solidFill>
                <a:latin typeface="Times New Roman"/>
                <a:ea typeface="Times New Roman"/>
                <a:cs typeface="Times New Roman"/>
                <a:sym typeface="Times New Roman"/>
              </a:rPr>
              <a:t>, while predicting w</a:t>
            </a:r>
            <a:r>
              <a:rPr b="0" baseline="-25000" i="0" lang="en-US" sz="2400" u="none" cap="none" strike="noStrike">
                <a:solidFill>
                  <a:schemeClr val="dk1"/>
                </a:solidFill>
                <a:latin typeface="Times New Roman"/>
                <a:ea typeface="Times New Roman"/>
                <a:cs typeface="Times New Roman"/>
                <a:sym typeface="Times New Roman"/>
              </a:rPr>
              <a:t>i </a:t>
            </a:r>
          </a:p>
          <a:p>
            <a:pPr indent="-514350" lvl="1" marL="971550" marR="0" rtl="0" algn="l">
              <a:lnSpc>
                <a:spcPct val="90000"/>
              </a:lnSpc>
              <a:spcBef>
                <a:spcPts val="500"/>
              </a:spcBef>
              <a:spcAft>
                <a:spcPts val="0"/>
              </a:spcAft>
              <a:buClr>
                <a:schemeClr val="dk1"/>
              </a:buClr>
              <a:buSzPct val="1000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Context is not just preceding words; but following words too. </a:t>
            </a: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346" name="Shape 34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idx="1" type="body"/>
          </p:nvPr>
        </p:nvSpPr>
        <p:spPr>
          <a:xfrm>
            <a:off x="725600" y="382375"/>
            <a:ext cx="10515600" cy="6192600"/>
          </a:xfrm>
          <a:prstGeom prst="rect">
            <a:avLst/>
          </a:prstGeom>
        </p:spPr>
        <p:txBody>
          <a:bodyPr anchorCtr="0" anchor="t" bIns="91425" lIns="91425" rIns="91425" tIns="91425">
            <a:noAutofit/>
          </a:bodyPr>
          <a:lstStyle/>
          <a:p>
            <a:pPr indent="-342900" lvl="0" marL="457200" rtl="0">
              <a:spcBef>
                <a:spcPts val="0"/>
              </a:spcBef>
              <a:buSzPct val="64285"/>
            </a:pPr>
            <a:r>
              <a:rPr lang="en-US"/>
              <a:t>“the brown cat </a:t>
            </a:r>
            <a:r>
              <a:rPr lang="en-US">
                <a:solidFill>
                  <a:srgbClr val="FF0000"/>
                </a:solidFill>
              </a:rPr>
              <a:t>jumped</a:t>
            </a:r>
            <a:r>
              <a:rPr lang="en-US"/>
              <a:t> over the dog”</a:t>
            </a:r>
          </a:p>
          <a:p>
            <a:pPr indent="-69850" lvl="0" marL="0" rtl="0">
              <a:spcBef>
                <a:spcPts val="0"/>
              </a:spcBef>
              <a:buClr>
                <a:schemeClr val="dk1"/>
              </a:buClr>
              <a:buSzPct val="39285"/>
              <a:buFont typeface="Arial"/>
              <a:buNone/>
            </a:pPr>
            <a:r>
              <a:rPr lang="en-US"/>
              <a:t>	 Context = the brown cat over the dog</a:t>
            </a:r>
          </a:p>
          <a:p>
            <a:pPr indent="-69850" lvl="0" marL="0" rtl="0">
              <a:spcBef>
                <a:spcPts val="0"/>
              </a:spcBef>
              <a:buClr>
                <a:schemeClr val="dk1"/>
              </a:buClr>
              <a:buSzPct val="39285"/>
              <a:buFont typeface="Arial"/>
              <a:buNone/>
            </a:pPr>
            <a:r>
              <a:rPr lang="en-US"/>
              <a:t>	 Target = jumped</a:t>
            </a:r>
          </a:p>
          <a:p>
            <a:pPr indent="-342900" lvl="0" marL="457200" rtl="0">
              <a:spcBef>
                <a:spcPts val="0"/>
              </a:spcBef>
              <a:buSzPct val="64285"/>
            </a:pPr>
            <a:r>
              <a:rPr lang="en-US"/>
              <a:t>Context window = k words on either side of the word to be predicted.</a:t>
            </a:r>
          </a:p>
          <a:p>
            <a:pPr indent="-69850" lvl="0" marL="0" rtl="0">
              <a:spcBef>
                <a:spcPts val="0"/>
              </a:spcBef>
              <a:buClr>
                <a:schemeClr val="dk1"/>
              </a:buClr>
              <a:buSzPct val="39285"/>
              <a:buFont typeface="Arial"/>
              <a:buNone/>
            </a:pPr>
            <a:r>
              <a:t/>
            </a:r>
            <a:endParaRPr>
              <a:latin typeface="Arial"/>
              <a:ea typeface="Arial"/>
              <a:cs typeface="Arial"/>
              <a:sym typeface="Arial"/>
            </a:endParaRPr>
          </a:p>
          <a:p>
            <a:pPr indent="-342900" lvl="0" marL="457200" rtl="0">
              <a:spcBef>
                <a:spcPts val="0"/>
              </a:spcBef>
              <a:buSzPct val="64285"/>
            </a:pPr>
            <a:r>
              <a:rPr lang="en-US"/>
              <a:t>Pr (w</a:t>
            </a:r>
            <a:r>
              <a:rPr baseline="-25000" lang="en-US"/>
              <a:t>1</a:t>
            </a:r>
            <a:r>
              <a:rPr lang="en-US"/>
              <a:t>, w</a:t>
            </a:r>
            <a:r>
              <a:rPr baseline="-25000" lang="en-US"/>
              <a:t>2</a:t>
            </a:r>
            <a:r>
              <a:rPr lang="en-US"/>
              <a:t>, ….., w</a:t>
            </a:r>
            <a:r>
              <a:rPr baseline="-25000" lang="en-US"/>
              <a:t>n</a:t>
            </a:r>
            <a:r>
              <a:rPr lang="en-US"/>
              <a:t>)  = ∏ Pr(w</a:t>
            </a:r>
            <a:r>
              <a:rPr baseline="-25000" lang="en-US"/>
              <a:t>c</a:t>
            </a:r>
            <a:r>
              <a:rPr lang="en-US"/>
              <a:t> | w</a:t>
            </a:r>
            <a:r>
              <a:rPr baseline="-25000" lang="en-US"/>
              <a:t>c−k</a:t>
            </a:r>
            <a:r>
              <a:rPr lang="en-US"/>
              <a:t>, . . . , w</a:t>
            </a:r>
            <a:r>
              <a:rPr baseline="-25000" lang="en-US"/>
              <a:t>c−1</a:t>
            </a:r>
            <a:r>
              <a:rPr lang="en-US"/>
              <a:t>, w</a:t>
            </a:r>
            <a:r>
              <a:rPr baseline="-25000" lang="en-US"/>
              <a:t>c+1</a:t>
            </a:r>
            <a:r>
              <a:rPr lang="en-US"/>
              <a:t>, . . . , w</a:t>
            </a:r>
            <a:r>
              <a:rPr baseline="-25000" lang="en-US"/>
              <a:t>c+k</a:t>
            </a:r>
            <a:r>
              <a:rPr lang="en-US"/>
              <a:t>)</a:t>
            </a:r>
          </a:p>
          <a:p>
            <a:pPr indent="-69850" lvl="0" marL="0" rtl="0">
              <a:spcBef>
                <a:spcPts val="0"/>
              </a:spcBef>
              <a:buClr>
                <a:schemeClr val="dk1"/>
              </a:buClr>
              <a:buSzPct val="39285"/>
              <a:buFont typeface="Arial"/>
              <a:buNone/>
            </a:pPr>
            <a:r>
              <a:t/>
            </a:r>
            <a:endParaRPr/>
          </a:p>
          <a:p>
            <a:pPr indent="-342900" lvl="0" marL="457200" rtl="0">
              <a:spcBef>
                <a:spcPts val="0"/>
              </a:spcBef>
              <a:buSzPct val="64285"/>
            </a:pPr>
            <a:r>
              <a:rPr lang="en-US"/>
              <a:t>W = total number of unique windows</a:t>
            </a:r>
          </a:p>
          <a:p>
            <a:pPr indent="0" lvl="0" marL="0" rtl="0">
              <a:spcBef>
                <a:spcPts val="0"/>
              </a:spcBef>
              <a:buNone/>
            </a:pPr>
            <a:r>
              <a:t/>
            </a:r>
            <a:endParaRPr/>
          </a:p>
          <a:p>
            <a:pPr indent="-342900" lvl="0" marL="457200" rtl="0">
              <a:spcBef>
                <a:spcPts val="0"/>
              </a:spcBef>
              <a:buSzPct val="64285"/>
            </a:pPr>
            <a:r>
              <a:rPr lang="en-US"/>
              <a:t>Each window is sliding block 2c+1 words</a:t>
            </a:r>
          </a:p>
          <a:p>
            <a:pPr lvl="0">
              <a:spcBef>
                <a:spcPts val="0"/>
              </a:spcBef>
              <a:buNone/>
            </a:pPr>
            <a:r>
              <a:t/>
            </a:r>
            <a:endParaRPr/>
          </a:p>
        </p:txBody>
      </p:sp>
      <p:sp>
        <p:nvSpPr>
          <p:cNvPr id="353" name="Shape 35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title"/>
          </p:nvPr>
        </p:nvSpPr>
        <p:spPr>
          <a:xfrm>
            <a:off x="838200" y="365125"/>
            <a:ext cx="10515599" cy="48277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CBOW Model</a:t>
            </a:r>
          </a:p>
        </p:txBody>
      </p:sp>
      <p:sp>
        <p:nvSpPr>
          <p:cNvPr id="359" name="Shape 359"/>
          <p:cNvSpPr txBox="1"/>
          <p:nvPr>
            <p:ph idx="1" type="body"/>
          </p:nvPr>
        </p:nvSpPr>
        <p:spPr>
          <a:xfrm>
            <a:off x="838200" y="1110734"/>
            <a:ext cx="10515599" cy="5373192"/>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Objective : given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t>
            </a:r>
            <a:r>
              <a:rPr b="0" baseline="-25000" i="1" lang="en-US" sz="2800" u="none" cap="none" strike="noStrike">
                <a:solidFill>
                  <a:schemeClr val="dk1"/>
                </a:solidFill>
                <a:latin typeface="Times New Roman"/>
                <a:ea typeface="Times New Roman"/>
                <a:cs typeface="Times New Roman"/>
                <a:sym typeface="Times New Roman"/>
              </a:rPr>
              <a:t>k</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c+k </a:t>
            </a:r>
            <a:r>
              <a:rPr b="0" i="0" lang="en-US" sz="2800" u="none" cap="none" strike="noStrike">
                <a:solidFill>
                  <a:schemeClr val="dk1"/>
                </a:solidFill>
                <a:latin typeface="Times New Roman"/>
                <a:ea typeface="Times New Roman"/>
                <a:cs typeface="Times New Roman"/>
                <a:sym typeface="Times New Roman"/>
              </a:rPr>
              <a:t>, predict w</a:t>
            </a:r>
            <a:r>
              <a:rPr b="0" baseline="-25000" i="0" lang="en-US" sz="2800" u="none" cap="none" strike="noStrike">
                <a:solidFill>
                  <a:schemeClr val="dk1"/>
                </a:solidFill>
                <a:latin typeface="Times New Roman"/>
                <a:ea typeface="Times New Roman"/>
                <a:cs typeface="Times New Roman"/>
                <a:sym typeface="Times New Roman"/>
              </a:rPr>
              <a:t>c</a:t>
            </a: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Training data: given sequence of n words &lt; w</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 w</a:t>
            </a:r>
            <a:r>
              <a:rPr b="0" baseline="-25000" i="0" lang="en-US" sz="2400" u="none" cap="none" strike="noStrike">
                <a:solidFill>
                  <a:schemeClr val="dk1"/>
                </a:solidFill>
                <a:latin typeface="Times New Roman"/>
                <a:ea typeface="Times New Roman"/>
                <a:cs typeface="Times New Roman"/>
                <a:sym typeface="Times New Roman"/>
              </a:rPr>
              <a:t>n </a:t>
            </a:r>
            <a:r>
              <a:rPr b="0" i="0" lang="en-US" sz="2400" u="none" cap="none" strike="noStrike">
                <a:solidFill>
                  <a:schemeClr val="dk1"/>
                </a:solidFill>
                <a:latin typeface="Times New Roman"/>
                <a:ea typeface="Times New Roman"/>
                <a:cs typeface="Times New Roman"/>
                <a:sym typeface="Times New Roman"/>
              </a:rPr>
              <a:t>&gt;, for each window extract context and target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a:t>
            </a:r>
            <a:r>
              <a:rPr b="0" baseline="-25000" i="1" lang="en-US" sz="2400" u="none" cap="none" strike="noStrike">
                <a:solidFill>
                  <a:schemeClr val="dk1"/>
                </a:solidFill>
                <a:latin typeface="Times New Roman"/>
                <a:ea typeface="Times New Roman"/>
                <a:cs typeface="Times New Roman"/>
                <a:sym typeface="Times New Roman"/>
              </a:rPr>
              <a:t>k</a:t>
            </a:r>
            <a:r>
              <a:rPr b="0" i="0" lang="en-US" sz="2400" u="none" cap="none" strike="noStrike">
                <a:solidFill>
                  <a:schemeClr val="dk1"/>
                </a:solidFill>
                <a:latin typeface="Times New Roman"/>
                <a:ea typeface="Times New Roman"/>
                <a:cs typeface="Times New Roman"/>
                <a:sym typeface="Times New Roman"/>
              </a:rPr>
              <a:t>, . . . ,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 . . ,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c+k </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c </a:t>
            </a:r>
            <a:r>
              <a:rPr b="0" i="0" lang="en-US" sz="2400" u="none" cap="none" strike="noStrike">
                <a:solidFill>
                  <a:schemeClr val="dk1"/>
                </a:solidFill>
                <a:latin typeface="Times New Roman"/>
                <a:ea typeface="Times New Roman"/>
                <a:cs typeface="Times New Roman"/>
                <a:sym typeface="Times New Roman"/>
              </a:rPr>
              <a:t>)</a:t>
            </a:r>
          </a:p>
          <a:p>
            <a:pPr indent="0" lvl="1" marL="0" marR="0" rtl="0" algn="l">
              <a:lnSpc>
                <a:spcPct val="80000"/>
              </a:lnSpc>
              <a:spcBef>
                <a:spcPts val="10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Knowns: </a:t>
            </a:r>
          </a:p>
          <a:p>
            <a:pPr indent="-228600" lvl="2" marL="685800" marR="0" rtl="0" algn="l">
              <a:lnSpc>
                <a:spcPct val="80000"/>
              </a:lnSpc>
              <a:spcBef>
                <a:spcPts val="1000"/>
              </a:spcBef>
              <a:spcAft>
                <a:spcPts val="0"/>
              </a:spcAft>
              <a:buClr>
                <a:schemeClr val="dk1"/>
              </a:buClr>
              <a:buSzPct val="100000"/>
              <a:buFont typeface="Arial"/>
              <a:buChar char="•"/>
            </a:pPr>
            <a:r>
              <a:rPr b="0" i="0" lang="en-US" sz="2000" u="none" cap="none" strike="noStrike">
                <a:solidFill>
                  <a:schemeClr val="dk1"/>
                </a:solidFill>
                <a:latin typeface="Times New Roman"/>
                <a:ea typeface="Times New Roman"/>
                <a:cs typeface="Times New Roman"/>
                <a:sym typeface="Times New Roman"/>
              </a:rPr>
              <a:t>input – output training examples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a:t>
            </a:r>
            <a:r>
              <a:rPr b="0" baseline="-25000" i="1" lang="en-US" sz="2000" u="none" cap="none" strike="noStrike">
                <a:solidFill>
                  <a:schemeClr val="dk1"/>
                </a:solidFill>
                <a:latin typeface="Times New Roman"/>
                <a:ea typeface="Times New Roman"/>
                <a:cs typeface="Times New Roman"/>
                <a:sym typeface="Times New Roman"/>
              </a:rPr>
              <a:t>k</a:t>
            </a:r>
            <a:r>
              <a:rPr b="0" i="0" lang="en-US" sz="2000" u="none" cap="none" strike="noStrike">
                <a:solidFill>
                  <a:schemeClr val="dk1"/>
                </a:solidFill>
                <a:latin typeface="Times New Roman"/>
                <a:ea typeface="Times New Roman"/>
                <a:cs typeface="Times New Roman"/>
                <a:sym typeface="Times New Roman"/>
              </a:rPr>
              <a:t>, . . .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−1</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+1</a:t>
            </a:r>
            <a:r>
              <a:rPr b="0" i="0" lang="en-US" sz="2000" u="none" cap="none" strike="noStrike">
                <a:solidFill>
                  <a:schemeClr val="dk1"/>
                </a:solidFill>
                <a:latin typeface="Times New Roman"/>
                <a:ea typeface="Times New Roman"/>
                <a:cs typeface="Times New Roman"/>
                <a:sym typeface="Times New Roman"/>
              </a:rPr>
              <a:t>, . . .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c+k </a:t>
            </a:r>
            <a:r>
              <a:rPr b="0" i="0" lang="en-US" sz="2000" u="none" cap="none" strike="noStrike">
                <a:solidFill>
                  <a:schemeClr val="dk1"/>
                </a:solidFill>
                <a:latin typeface="Times New Roman"/>
                <a:ea typeface="Times New Roman"/>
                <a:cs typeface="Times New Roman"/>
                <a:sym typeface="Times New Roman"/>
              </a:rPr>
              <a:t>; w</a:t>
            </a:r>
            <a:r>
              <a:rPr b="0" baseline="-25000" i="0" lang="en-US" sz="2000" u="none" cap="none" strike="noStrike">
                <a:solidFill>
                  <a:schemeClr val="dk1"/>
                </a:solidFill>
                <a:latin typeface="Times New Roman"/>
                <a:ea typeface="Times New Roman"/>
                <a:cs typeface="Times New Roman"/>
                <a:sym typeface="Times New Roman"/>
              </a:rPr>
              <a:t>c </a:t>
            </a:r>
            <a:r>
              <a:rPr b="0" i="0" lang="en-US" sz="2000" u="none" cap="none" strike="noStrike">
                <a:solidFill>
                  <a:schemeClr val="dk1"/>
                </a:solidFill>
                <a:latin typeface="Times New Roman"/>
                <a:ea typeface="Times New Roman"/>
                <a:cs typeface="Times New Roman"/>
                <a:sym typeface="Times New Roman"/>
              </a:rPr>
              <a:t>)</a:t>
            </a:r>
          </a:p>
          <a:p>
            <a:pPr indent="-165100" lvl="2" marL="685800" marR="0" rtl="0" algn="l">
              <a:lnSpc>
                <a:spcPct val="80000"/>
              </a:lnSpc>
              <a:spcBef>
                <a:spcPts val="1000"/>
              </a:spcBef>
              <a:spcAft>
                <a:spcPts val="0"/>
              </a:spcAft>
              <a:buClr>
                <a:schemeClr val="dk1"/>
              </a:buClr>
              <a:buSzPct val="100000"/>
              <a:buFont typeface="Arial"/>
              <a:buChar char="•"/>
            </a:pPr>
            <a:r>
              <a:rPr b="0" i="0" lang="en-US" sz="2000" u="none" cap="none" strike="noStrike">
                <a:solidFill>
                  <a:schemeClr val="dk1"/>
                </a:solidFill>
                <a:latin typeface="Times New Roman"/>
                <a:ea typeface="Times New Roman"/>
                <a:cs typeface="Times New Roman"/>
                <a:sym typeface="Times New Roman"/>
              </a:rPr>
              <a:t>Vocab of training corpus (V) =  </a:t>
            </a:r>
            <a:r>
              <a:rPr b="0" i="0" lang="en-US" sz="3400" u="none" cap="none" strike="noStrike">
                <a:solidFill>
                  <a:schemeClr val="dk1"/>
                </a:solidFill>
                <a:latin typeface="Times New Roman"/>
                <a:ea typeface="Times New Roman"/>
                <a:cs typeface="Times New Roman"/>
                <a:sym typeface="Times New Roman"/>
              </a:rPr>
              <a:t>∪</a:t>
            </a:r>
            <a:r>
              <a:rPr b="0" i="0" lang="en-US" sz="2000" u="none" cap="none" strike="noStrike">
                <a:solidFill>
                  <a:schemeClr val="dk1"/>
                </a:solidFill>
                <a:latin typeface="Times New Roman"/>
                <a:ea typeface="Times New Roman"/>
                <a:cs typeface="Times New Roman"/>
                <a:sym typeface="Times New Roman"/>
              </a:rPr>
              <a:t> (w</a:t>
            </a:r>
            <a:r>
              <a:rPr b="0" baseline="-25000" i="0" lang="en-US" sz="2000" u="none" cap="none" strike="noStrike">
                <a:solidFill>
                  <a:schemeClr val="dk1"/>
                </a:solidFill>
                <a:latin typeface="Times New Roman"/>
                <a:ea typeface="Times New Roman"/>
                <a:cs typeface="Times New Roman"/>
                <a:sym typeface="Times New Roman"/>
              </a:rPr>
              <a:t>i</a:t>
            </a:r>
            <a:r>
              <a:rPr b="0" i="0" lang="en-US" sz="2000" u="none" cap="none" strike="noStrike">
                <a:solidFill>
                  <a:schemeClr val="dk1"/>
                </a:solidFill>
                <a:latin typeface="Times New Roman"/>
                <a:ea typeface="Times New Roman"/>
                <a:cs typeface="Times New Roman"/>
                <a:sym typeface="Times New Roman"/>
              </a:rPr>
              <a:t>) </a:t>
            </a:r>
          </a:p>
          <a:p>
            <a:pPr indent="0" lvl="2" marL="457200" marR="0" rtl="0" algn="l">
              <a:lnSpc>
                <a:spcPct val="80000"/>
              </a:lnSpc>
              <a:spcBef>
                <a:spcPts val="1000"/>
              </a:spcBef>
              <a:spcAft>
                <a:spcPts val="0"/>
              </a:spcAft>
              <a:buClr>
                <a:schemeClr val="dk1"/>
              </a:buClr>
              <a:buSzPct val="25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Unknowns: word embeddings. Model as a matrix E </a:t>
            </a:r>
            <a:r>
              <a:rPr b="0" baseline="-25000" i="0" lang="en-US" sz="2400" u="none" cap="none" strike="noStrike">
                <a:solidFill>
                  <a:schemeClr val="dk1"/>
                </a:solidFill>
                <a:latin typeface="Times New Roman"/>
                <a:ea typeface="Times New Roman"/>
                <a:cs typeface="Times New Roman"/>
                <a:sym typeface="Times New Roman"/>
              </a:rPr>
              <a:t>|v| x d </a:t>
            </a:r>
            <a:r>
              <a:rPr b="0" i="0" lang="en-US" sz="2400" u="none" cap="none" strike="noStrike">
                <a:solidFill>
                  <a:schemeClr val="dk1"/>
                </a:solidFill>
                <a:latin typeface="Times New Roman"/>
                <a:ea typeface="Times New Roman"/>
                <a:cs typeface="Times New Roman"/>
                <a:sym typeface="Times New Roman"/>
              </a:rPr>
              <a:t>. d = embedding dimensions. Usually a hyper parameter.</a:t>
            </a:r>
          </a:p>
          <a:p>
            <a:pPr indent="-228600" lvl="0" marL="228600" marR="0" rtl="0" algn="l">
              <a:lnSpc>
                <a:spcPct val="8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p:txBody>
      </p:sp>
      <p:sp>
        <p:nvSpPr>
          <p:cNvPr id="360" name="Shape 36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pic>
        <p:nvPicPr>
          <p:cNvPr id="365" name="Shape 365"/>
          <p:cNvPicPr preferRelativeResize="0"/>
          <p:nvPr/>
        </p:nvPicPr>
        <p:blipFill rotWithShape="1">
          <a:blip r:embed="rId3">
            <a:alphaModFix/>
          </a:blip>
          <a:srcRect b="11814" l="0" r="0" t="0"/>
          <a:stretch/>
        </p:blipFill>
        <p:spPr>
          <a:xfrm>
            <a:off x="1006809" y="1171444"/>
            <a:ext cx="4558109" cy="4781114"/>
          </a:xfrm>
          <a:prstGeom prst="rect">
            <a:avLst/>
          </a:prstGeom>
          <a:noFill/>
          <a:ln cap="flat" cmpd="sng" w="9525">
            <a:solidFill>
              <a:schemeClr val="dk1"/>
            </a:solidFill>
            <a:prstDash val="solid"/>
            <a:miter/>
            <a:headEnd len="med" w="med" type="none"/>
            <a:tailEnd len="med" w="med" type="none"/>
          </a:ln>
        </p:spPr>
      </p:pic>
      <p:pic>
        <p:nvPicPr>
          <p:cNvPr id="366" name="Shape 366"/>
          <p:cNvPicPr preferRelativeResize="0"/>
          <p:nvPr/>
        </p:nvPicPr>
        <p:blipFill rotWithShape="1">
          <a:blip r:embed="rId4">
            <a:alphaModFix/>
          </a:blip>
          <a:srcRect b="0" l="0" r="0" t="0"/>
          <a:stretch/>
        </p:blipFill>
        <p:spPr>
          <a:xfrm>
            <a:off x="6937990" y="826791"/>
            <a:ext cx="4677969" cy="5370670"/>
          </a:xfrm>
          <a:prstGeom prst="rect">
            <a:avLst/>
          </a:prstGeom>
          <a:noFill/>
          <a:ln>
            <a:noFill/>
          </a:ln>
        </p:spPr>
      </p:pic>
      <p:sp>
        <p:nvSpPr>
          <p:cNvPr id="367" name="Shape 367"/>
          <p:cNvSpPr txBox="1"/>
          <p:nvPr>
            <p:ph type="title"/>
          </p:nvPr>
        </p:nvSpPr>
        <p:spPr>
          <a:xfrm>
            <a:off x="838200" y="249380"/>
            <a:ext cx="10515599" cy="6771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Architecture</a:t>
            </a:r>
          </a:p>
        </p:txBody>
      </p:sp>
      <p:sp>
        <p:nvSpPr>
          <p:cNvPr id="368" name="Shape 368"/>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1" type="body"/>
          </p:nvPr>
        </p:nvSpPr>
        <p:spPr>
          <a:xfrm>
            <a:off x="548650" y="1014149"/>
            <a:ext cx="10805100" cy="51579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Feed indexes of (</a:t>
            </a:r>
            <a:r>
              <a:rPr b="0" i="1" lang="en-US" sz="2590" u="none" cap="none" strike="noStrike">
                <a:solidFill>
                  <a:schemeClr val="dk1"/>
                </a:solidFill>
                <a:latin typeface="Times New Roman"/>
                <a:ea typeface="Times New Roman"/>
                <a:cs typeface="Times New Roman"/>
                <a:sym typeface="Times New Roman"/>
              </a:rPr>
              <a:t>x</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c</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k</a:t>
            </a:r>
            <a:r>
              <a:rPr b="0" baseline="-25000" i="0" lang="en-US" sz="2590" u="none" cap="none" strike="noStrike">
                <a:solidFill>
                  <a:schemeClr val="dk1"/>
                </a:solidFill>
                <a:latin typeface="Times New Roman"/>
                <a:ea typeface="Times New Roman"/>
                <a:cs typeface="Times New Roman"/>
                <a:sym typeface="Times New Roman"/>
              </a:rPr>
              <a:t>) </a:t>
            </a:r>
            <a:r>
              <a:rPr b="0" i="0" lang="en-US" sz="2590" u="none" cap="none" strike="noStrike">
                <a:solidFill>
                  <a:schemeClr val="dk1"/>
                </a:solidFill>
                <a:latin typeface="Times New Roman"/>
                <a:ea typeface="Times New Roman"/>
                <a:cs typeface="Times New Roman"/>
                <a:sym typeface="Times New Roman"/>
              </a:rPr>
              <a:t>, ... , </a:t>
            </a:r>
            <a:r>
              <a:rPr b="0" i="1" lang="en-US" sz="2590" u="none" cap="none" strike="noStrike">
                <a:solidFill>
                  <a:schemeClr val="dk1"/>
                </a:solidFill>
                <a:latin typeface="Times New Roman"/>
                <a:ea typeface="Times New Roman"/>
                <a:cs typeface="Times New Roman"/>
                <a:sym typeface="Times New Roman"/>
              </a:rPr>
              <a:t>x</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c</a:t>
            </a:r>
            <a:r>
              <a:rPr b="0" baseline="-25000" i="0" lang="en-US" sz="2590" u="none" cap="none" strike="noStrike">
                <a:solidFill>
                  <a:schemeClr val="dk1"/>
                </a:solidFill>
                <a:latin typeface="Times New Roman"/>
                <a:ea typeface="Times New Roman"/>
                <a:cs typeface="Times New Roman"/>
                <a:sym typeface="Times New Roman"/>
              </a:rPr>
              <a:t>−1) </a:t>
            </a:r>
            <a:r>
              <a:rPr b="0" i="0" lang="en-US" sz="2590" u="none" cap="none" strike="noStrike">
                <a:solidFill>
                  <a:schemeClr val="dk1"/>
                </a:solidFill>
                <a:latin typeface="Times New Roman"/>
                <a:ea typeface="Times New Roman"/>
                <a:cs typeface="Times New Roman"/>
                <a:sym typeface="Times New Roman"/>
              </a:rPr>
              <a:t>, </a:t>
            </a:r>
            <a:r>
              <a:rPr b="0" i="1" lang="en-US" sz="2590" u="none" cap="none" strike="noStrike">
                <a:solidFill>
                  <a:schemeClr val="dk1"/>
                </a:solidFill>
                <a:latin typeface="Times New Roman"/>
                <a:ea typeface="Times New Roman"/>
                <a:cs typeface="Times New Roman"/>
                <a:sym typeface="Times New Roman"/>
              </a:rPr>
              <a:t>x</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c</a:t>
            </a:r>
            <a:r>
              <a:rPr b="0" baseline="-25000" i="0" lang="en-US" sz="2590" u="none" cap="none" strike="noStrike">
                <a:solidFill>
                  <a:schemeClr val="dk1"/>
                </a:solidFill>
                <a:latin typeface="Times New Roman"/>
                <a:ea typeface="Times New Roman"/>
                <a:cs typeface="Times New Roman"/>
                <a:sym typeface="Times New Roman"/>
              </a:rPr>
              <a:t>+1) </a:t>
            </a:r>
            <a:r>
              <a:rPr b="0" i="0" lang="en-US" sz="2590" u="none" cap="none" strike="noStrike">
                <a:solidFill>
                  <a:schemeClr val="dk1"/>
                </a:solidFill>
                <a:latin typeface="Times New Roman"/>
                <a:ea typeface="Times New Roman"/>
                <a:cs typeface="Times New Roman"/>
                <a:sym typeface="Times New Roman"/>
              </a:rPr>
              <a:t>, ... , </a:t>
            </a:r>
            <a:r>
              <a:rPr b="0" i="1" lang="en-US" sz="2590" u="none" cap="none" strike="noStrike">
                <a:solidFill>
                  <a:schemeClr val="dk1"/>
                </a:solidFill>
                <a:latin typeface="Times New Roman"/>
                <a:ea typeface="Times New Roman"/>
                <a:cs typeface="Times New Roman"/>
                <a:sym typeface="Times New Roman"/>
              </a:rPr>
              <a:t>x</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c</a:t>
            </a:r>
            <a:r>
              <a:rPr b="0" baseline="-25000" i="0" lang="en-US" sz="2590" u="none" cap="none" strike="noStrike">
                <a:solidFill>
                  <a:schemeClr val="dk1"/>
                </a:solidFill>
                <a:latin typeface="Times New Roman"/>
                <a:ea typeface="Times New Roman"/>
                <a:cs typeface="Times New Roman"/>
                <a:sym typeface="Times New Roman"/>
              </a:rPr>
              <a:t>+</a:t>
            </a:r>
            <a:r>
              <a:rPr b="0" baseline="-25000" i="1" lang="en-US" sz="2590" u="none" cap="none" strike="noStrike">
                <a:solidFill>
                  <a:schemeClr val="dk1"/>
                </a:solidFill>
                <a:latin typeface="Times New Roman"/>
                <a:ea typeface="Times New Roman"/>
                <a:cs typeface="Times New Roman"/>
                <a:sym typeface="Times New Roman"/>
              </a:rPr>
              <a:t>k</a:t>
            </a:r>
            <a:r>
              <a:rPr b="0" baseline="-25000" i="0" lang="en-US" sz="2590" u="none" cap="none" strike="noStrike">
                <a:solidFill>
                  <a:schemeClr val="dk1"/>
                </a:solidFill>
                <a:latin typeface="Times New Roman"/>
                <a:ea typeface="Times New Roman"/>
                <a:cs typeface="Times New Roman"/>
                <a:sym typeface="Times New Roman"/>
              </a:rPr>
              <a:t>)</a:t>
            </a:r>
            <a:r>
              <a:rPr b="0" i="0" lang="en-US" sz="2590" u="none" cap="none" strike="noStrike">
                <a:solidFill>
                  <a:schemeClr val="dk1"/>
                </a:solidFill>
                <a:latin typeface="Times New Roman"/>
                <a:ea typeface="Times New Roman"/>
                <a:cs typeface="Times New Roman"/>
                <a:sym typeface="Times New Roman"/>
              </a:rPr>
              <a:t>)  for the input context of size </a:t>
            </a:r>
            <a:r>
              <a:rPr b="0" i="1" lang="en-US" sz="2590" u="none" cap="none" strike="noStrike">
                <a:solidFill>
                  <a:schemeClr val="dk1"/>
                </a:solidFill>
                <a:latin typeface="Times New Roman"/>
                <a:ea typeface="Times New Roman"/>
                <a:cs typeface="Times New Roman"/>
                <a:sym typeface="Times New Roman"/>
              </a:rPr>
              <a:t>k.</a:t>
            </a:r>
            <a:r>
              <a:rPr b="0" i="0" lang="en-US" sz="2590" u="none" cap="none" strike="noStrike">
                <a:solidFill>
                  <a:schemeClr val="dk1"/>
                </a:solidFill>
                <a:latin typeface="Times New Roman"/>
                <a:ea typeface="Times New Roman"/>
                <a:cs typeface="Times New Roman"/>
                <a:sym typeface="Times New Roman"/>
              </a:rPr>
              <a:t> </a:t>
            </a:r>
          </a:p>
          <a:p>
            <a:pPr indent="0" lvl="0" marL="0" marR="0" rtl="0" algn="l">
              <a:lnSpc>
                <a:spcPct val="80000"/>
              </a:lnSpc>
              <a:spcBef>
                <a:spcPts val="1000"/>
              </a:spcBef>
              <a:spcAft>
                <a:spcPts val="0"/>
              </a:spcAft>
              <a:buNone/>
            </a:pPr>
            <a:r>
              <a:t/>
            </a:r>
            <a:endParaRPr sz="600"/>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Use indexes to lookup embedding matrix.</a:t>
            </a:r>
          </a:p>
          <a:p>
            <a:pPr indent="-228600" lvl="0" marL="228600" marR="0" rtl="0" algn="l">
              <a:lnSpc>
                <a:spcPct val="80000"/>
              </a:lnSpc>
              <a:spcBef>
                <a:spcPts val="1000"/>
              </a:spcBef>
              <a:spcAft>
                <a:spcPts val="0"/>
              </a:spcAft>
              <a:buClr>
                <a:schemeClr val="dk1"/>
              </a:buClr>
              <a:buSzPct val="400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rgbClr val="FF0000"/>
              </a:buClr>
              <a:buSzPct val="99615"/>
              <a:buFont typeface="Arial"/>
              <a:buChar char="•"/>
            </a:pPr>
            <a:r>
              <a:rPr b="0" i="0" lang="en-US" sz="2590" u="none" cap="none" strike="noStrike">
                <a:solidFill>
                  <a:srgbClr val="FF0000"/>
                </a:solidFill>
                <a:latin typeface="Times New Roman"/>
                <a:ea typeface="Times New Roman"/>
                <a:cs typeface="Times New Roman"/>
                <a:sym typeface="Times New Roman"/>
              </a:rPr>
              <a:t>Average these vectors to get </a:t>
            </a:r>
            <a:r>
              <a:rPr b="0" i="1" lang="en-US" sz="2590" u="none" cap="none" strike="noStrike">
                <a:solidFill>
                  <a:srgbClr val="FF0000"/>
                </a:solidFill>
                <a:latin typeface="Times New Roman"/>
                <a:ea typeface="Times New Roman"/>
                <a:cs typeface="Times New Roman"/>
                <a:sym typeface="Times New Roman"/>
              </a:rPr>
              <a:t>v</a:t>
            </a:r>
            <a:r>
              <a:rPr b="0" i="0" lang="en-US" sz="2590" u="none" cap="none" strike="noStrike">
                <a:solidFill>
                  <a:srgbClr val="FF0000"/>
                </a:solidFill>
                <a:latin typeface="Times New Roman"/>
                <a:ea typeface="Times New Roman"/>
                <a:cs typeface="Times New Roman"/>
                <a:sym typeface="Times New Roman"/>
              </a:rPr>
              <a:t>ˆ = (</a:t>
            </a:r>
            <a:r>
              <a:rPr b="0" i="1" lang="en-US" sz="2590" u="none" cap="none" strike="noStrike">
                <a:solidFill>
                  <a:srgbClr val="FF0000"/>
                </a:solidFill>
                <a:latin typeface="Times New Roman"/>
                <a:ea typeface="Times New Roman"/>
                <a:cs typeface="Times New Roman"/>
                <a:sym typeface="Times New Roman"/>
              </a:rPr>
              <a:t>v</a:t>
            </a:r>
            <a:r>
              <a:rPr b="0" baseline="-25000" i="1" lang="en-US" sz="2590" u="none" cap="none" strike="noStrike">
                <a:solidFill>
                  <a:srgbClr val="FF0000"/>
                </a:solidFill>
                <a:latin typeface="Times New Roman"/>
                <a:ea typeface="Times New Roman"/>
                <a:cs typeface="Times New Roman"/>
                <a:sym typeface="Times New Roman"/>
              </a:rPr>
              <a:t>c</a:t>
            </a:r>
            <a:r>
              <a:rPr b="0" baseline="-25000" i="0" lang="en-US" sz="2590" u="none" cap="none" strike="noStrike">
                <a:solidFill>
                  <a:srgbClr val="FF0000"/>
                </a:solidFill>
                <a:latin typeface="Times New Roman"/>
                <a:ea typeface="Times New Roman"/>
                <a:cs typeface="Times New Roman"/>
                <a:sym typeface="Times New Roman"/>
              </a:rPr>
              <a:t>−</a:t>
            </a:r>
            <a:r>
              <a:rPr b="0" baseline="-25000" i="1" lang="en-US" sz="2590" u="none" cap="none" strike="noStrike">
                <a:solidFill>
                  <a:srgbClr val="FF0000"/>
                </a:solidFill>
                <a:latin typeface="Times New Roman"/>
                <a:ea typeface="Times New Roman"/>
                <a:cs typeface="Times New Roman"/>
                <a:sym typeface="Times New Roman"/>
              </a:rPr>
              <a:t>k</a:t>
            </a:r>
            <a:r>
              <a:rPr b="0" i="0" lang="en-US" sz="2590" u="none" cap="none" strike="noStrike">
                <a:solidFill>
                  <a:srgbClr val="FF0000"/>
                </a:solidFill>
                <a:latin typeface="Times New Roman"/>
                <a:ea typeface="Times New Roman"/>
                <a:cs typeface="Times New Roman"/>
                <a:sym typeface="Times New Roman"/>
              </a:rPr>
              <a:t>+</a:t>
            </a:r>
            <a:r>
              <a:rPr b="0" i="1" lang="en-US" sz="2590" u="none" cap="none" strike="noStrike">
                <a:solidFill>
                  <a:srgbClr val="FF0000"/>
                </a:solidFill>
                <a:latin typeface="Times New Roman"/>
                <a:ea typeface="Times New Roman"/>
                <a:cs typeface="Times New Roman"/>
                <a:sym typeface="Times New Roman"/>
              </a:rPr>
              <a:t>v</a:t>
            </a:r>
            <a:r>
              <a:rPr b="0" baseline="-25000" i="1" lang="en-US" sz="2590" u="none" cap="none" strike="noStrike">
                <a:solidFill>
                  <a:srgbClr val="FF0000"/>
                </a:solidFill>
                <a:latin typeface="Times New Roman"/>
                <a:ea typeface="Times New Roman"/>
                <a:cs typeface="Times New Roman"/>
                <a:sym typeface="Times New Roman"/>
              </a:rPr>
              <a:t>c</a:t>
            </a:r>
            <a:r>
              <a:rPr b="0" baseline="-25000" i="0" lang="en-US" sz="2590" u="none" cap="none" strike="noStrike">
                <a:solidFill>
                  <a:srgbClr val="FF0000"/>
                </a:solidFill>
                <a:latin typeface="Times New Roman"/>
                <a:ea typeface="Times New Roman"/>
                <a:cs typeface="Times New Roman"/>
                <a:sym typeface="Times New Roman"/>
              </a:rPr>
              <a:t>−</a:t>
            </a:r>
            <a:r>
              <a:rPr b="0" baseline="-25000" i="1" lang="en-US" sz="2590" u="none" cap="none" strike="noStrike">
                <a:solidFill>
                  <a:srgbClr val="FF0000"/>
                </a:solidFill>
                <a:latin typeface="Times New Roman"/>
                <a:ea typeface="Times New Roman"/>
                <a:cs typeface="Times New Roman"/>
                <a:sym typeface="Times New Roman"/>
              </a:rPr>
              <a:t>1</a:t>
            </a:r>
            <a:r>
              <a:rPr b="0" i="0" lang="en-US" sz="2590" u="none" cap="none" strike="noStrike">
                <a:solidFill>
                  <a:srgbClr val="FF0000"/>
                </a:solidFill>
                <a:latin typeface="Times New Roman"/>
                <a:ea typeface="Times New Roman"/>
                <a:cs typeface="Times New Roman"/>
                <a:sym typeface="Times New Roman"/>
              </a:rPr>
              <a:t>+...+</a:t>
            </a:r>
            <a:r>
              <a:rPr i="1" lang="en-US" sz="2590">
                <a:solidFill>
                  <a:srgbClr val="FF0000"/>
                </a:solidFill>
              </a:rPr>
              <a:t>v</a:t>
            </a:r>
            <a:r>
              <a:rPr baseline="-25000" i="1" lang="en-US" sz="2590">
                <a:solidFill>
                  <a:srgbClr val="FF0000"/>
                </a:solidFill>
              </a:rPr>
              <a:t>c</a:t>
            </a:r>
            <a:r>
              <a:rPr baseline="-25000" lang="en-US" sz="2590">
                <a:solidFill>
                  <a:srgbClr val="FF0000"/>
                </a:solidFill>
              </a:rPr>
              <a:t>+</a:t>
            </a:r>
            <a:r>
              <a:rPr baseline="-25000" i="1" lang="en-US" sz="2590">
                <a:solidFill>
                  <a:srgbClr val="FF0000"/>
                </a:solidFill>
              </a:rPr>
              <a:t>1</a:t>
            </a:r>
            <a:r>
              <a:rPr lang="en-US" sz="2590">
                <a:solidFill>
                  <a:srgbClr val="FF0000"/>
                </a:solidFill>
              </a:rPr>
              <a:t>+</a:t>
            </a:r>
            <a:r>
              <a:rPr i="1" lang="en-US" sz="2590">
                <a:solidFill>
                  <a:srgbClr val="FF0000"/>
                </a:solidFill>
              </a:rPr>
              <a:t>v</a:t>
            </a:r>
            <a:r>
              <a:rPr baseline="-25000" i="1" lang="en-US" sz="2590">
                <a:solidFill>
                  <a:srgbClr val="FF0000"/>
                </a:solidFill>
              </a:rPr>
              <a:t>c+k</a:t>
            </a:r>
            <a:r>
              <a:rPr b="0" i="1" lang="en-US" sz="2590" u="none" cap="none" strike="noStrike">
                <a:solidFill>
                  <a:srgbClr val="FF0000"/>
                </a:solidFill>
                <a:latin typeface="Times New Roman"/>
                <a:ea typeface="Times New Roman"/>
                <a:cs typeface="Times New Roman"/>
                <a:sym typeface="Times New Roman"/>
              </a:rPr>
              <a:t> </a:t>
            </a:r>
            <a:r>
              <a:rPr b="0" i="0" lang="en-US" sz="2590" u="none" cap="none" strike="noStrike">
                <a:solidFill>
                  <a:srgbClr val="FF0000"/>
                </a:solidFill>
                <a:latin typeface="Times New Roman"/>
                <a:ea typeface="Times New Roman"/>
                <a:cs typeface="Times New Roman"/>
                <a:sym typeface="Times New Roman"/>
              </a:rPr>
              <a:t>) / 2m</a:t>
            </a:r>
          </a:p>
          <a:p>
            <a:pPr indent="0" lvl="0" marL="0" marR="0" rtl="0" algn="l">
              <a:lnSpc>
                <a:spcPct val="80000"/>
              </a:lnSpc>
              <a:spcBef>
                <a:spcPts val="1000"/>
              </a:spcBef>
              <a:spcAft>
                <a:spcPts val="0"/>
              </a:spcAft>
              <a:buClr>
                <a:schemeClr val="dk1"/>
              </a:buClr>
              <a:buSzPct val="25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Perform affine transform on </a:t>
            </a:r>
            <a:r>
              <a:rPr b="0" i="1" lang="en-US" sz="2590" u="none" cap="none" strike="noStrike">
                <a:solidFill>
                  <a:schemeClr val="dk1"/>
                </a:solidFill>
                <a:latin typeface="Times New Roman"/>
                <a:ea typeface="Times New Roman"/>
                <a:cs typeface="Times New Roman"/>
                <a:sym typeface="Times New Roman"/>
              </a:rPr>
              <a:t>v</a:t>
            </a:r>
            <a:r>
              <a:rPr b="0" i="0" lang="en-US" sz="2590" u="none" cap="none" strike="noStrike">
                <a:solidFill>
                  <a:schemeClr val="dk1"/>
                </a:solidFill>
                <a:latin typeface="Times New Roman"/>
                <a:ea typeface="Times New Roman"/>
                <a:cs typeface="Times New Roman"/>
                <a:sym typeface="Times New Roman"/>
              </a:rPr>
              <a:t>ˆ to get a score vector.</a:t>
            </a:r>
          </a:p>
          <a:p>
            <a:pPr indent="-228600" lvl="0" marL="228600" marR="0" rtl="0" algn="l">
              <a:lnSpc>
                <a:spcPct val="80000"/>
              </a:lnSpc>
              <a:spcBef>
                <a:spcPts val="1000"/>
              </a:spcBef>
              <a:spcAft>
                <a:spcPts val="0"/>
              </a:spcAft>
              <a:buClr>
                <a:schemeClr val="dk1"/>
              </a:buClr>
              <a:buSzPct val="400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Turn scores in probabilities for each word.</a:t>
            </a:r>
          </a:p>
          <a:p>
            <a:pPr indent="-228600" lvl="0" marL="228600" marR="0" rtl="0" algn="l">
              <a:lnSpc>
                <a:spcPct val="80000"/>
              </a:lnSpc>
              <a:spcBef>
                <a:spcPts val="1000"/>
              </a:spcBef>
              <a:spcAft>
                <a:spcPts val="0"/>
              </a:spcAft>
              <a:buClr>
                <a:schemeClr val="dk1"/>
              </a:buClr>
              <a:buSzPct val="400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Set 1-hot vector of w</a:t>
            </a:r>
            <a:r>
              <a:rPr b="0" baseline="-25000" i="0" lang="en-US" sz="2590" u="none" cap="none" strike="noStrike">
                <a:solidFill>
                  <a:schemeClr val="dk1"/>
                </a:solidFill>
                <a:latin typeface="Times New Roman"/>
                <a:ea typeface="Times New Roman"/>
                <a:cs typeface="Times New Roman"/>
                <a:sym typeface="Times New Roman"/>
              </a:rPr>
              <a:t>c</a:t>
            </a:r>
            <a:r>
              <a:rPr b="0" i="0" lang="en-US" sz="2590" u="none" cap="none" strike="noStrike">
                <a:solidFill>
                  <a:schemeClr val="dk1"/>
                </a:solidFill>
                <a:latin typeface="Times New Roman"/>
                <a:ea typeface="Times New Roman"/>
                <a:cs typeface="Times New Roman"/>
                <a:sym typeface="Times New Roman"/>
              </a:rPr>
              <a:t> as target.</a:t>
            </a:r>
          </a:p>
          <a:p>
            <a:pPr indent="-228600" lvl="0" marL="228600" marR="0" rtl="0" algn="l">
              <a:lnSpc>
                <a:spcPct val="80000"/>
              </a:lnSpc>
              <a:spcBef>
                <a:spcPts val="1000"/>
              </a:spcBef>
              <a:spcAft>
                <a:spcPts val="0"/>
              </a:spcAft>
              <a:buClr>
                <a:schemeClr val="dk1"/>
              </a:buClr>
              <a:buSzPct val="400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Set loss = cross-entropy between probability vector and target vector.</a:t>
            </a:r>
          </a:p>
          <a:p>
            <a:pPr indent="0" lvl="0" marL="0" marR="0" rtl="0" algn="l">
              <a:lnSpc>
                <a:spcPct val="80000"/>
              </a:lnSpc>
              <a:spcBef>
                <a:spcPts val="1000"/>
              </a:spcBef>
              <a:buClr>
                <a:schemeClr val="dk1"/>
              </a:buClr>
              <a:buSzPct val="25000"/>
              <a:buFont typeface="Arial"/>
              <a:buNone/>
            </a:pPr>
            <a:r>
              <a:t/>
            </a:r>
            <a:endParaRPr b="0" i="0" sz="2590" u="none" cap="none" strike="noStrike">
              <a:solidFill>
                <a:schemeClr val="dk1"/>
              </a:solidFill>
              <a:latin typeface="Times New Roman"/>
              <a:ea typeface="Times New Roman"/>
              <a:cs typeface="Times New Roman"/>
              <a:sym typeface="Times New Roman"/>
            </a:endParaRPr>
          </a:p>
        </p:txBody>
      </p:sp>
      <p:sp>
        <p:nvSpPr>
          <p:cNvPr id="374" name="Shape 374"/>
          <p:cNvSpPr txBox="1"/>
          <p:nvPr>
            <p:ph type="title"/>
          </p:nvPr>
        </p:nvSpPr>
        <p:spPr>
          <a:xfrm>
            <a:off x="671947" y="242779"/>
            <a:ext cx="10515599" cy="549275"/>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Steps</a:t>
            </a:r>
          </a:p>
        </p:txBody>
      </p:sp>
      <p:sp>
        <p:nvSpPr>
          <p:cNvPr id="375" name="Shape 375"/>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838200" y="365125"/>
            <a:ext cx="10515599" cy="682279"/>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Maths behind the scene</a:t>
            </a:r>
          </a:p>
        </p:txBody>
      </p:sp>
      <p:sp>
        <p:nvSpPr>
          <p:cNvPr id="381" name="Shape 381"/>
          <p:cNvSpPr txBox="1"/>
          <p:nvPr>
            <p:ph idx="1" type="body"/>
          </p:nvPr>
        </p:nvSpPr>
        <p:spPr>
          <a:xfrm>
            <a:off x="838200" y="1143983"/>
            <a:ext cx="10515599" cy="545632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Optimization objective J = - log Pr(</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 </a:t>
            </a:r>
            <a:r>
              <a:rPr b="0" i="0" lang="en-US" sz="2800" u="none" cap="none" strike="noStrike">
                <a:solidFill>
                  <a:schemeClr val="dk1"/>
                </a:solidFill>
                <a:latin typeface="Times New Roman"/>
                <a:ea typeface="Times New Roman"/>
                <a:cs typeface="Times New Roman"/>
                <a:sym typeface="Times New Roman"/>
              </a:rPr>
              <a:t>|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t>
            </a:r>
            <a:r>
              <a:rPr b="0" baseline="-25000" i="1" lang="en-US" sz="2800" u="none" cap="none" strike="noStrike">
                <a:solidFill>
                  <a:schemeClr val="dk1"/>
                </a:solidFill>
                <a:latin typeface="Times New Roman"/>
                <a:ea typeface="Times New Roman"/>
                <a:cs typeface="Times New Roman"/>
                <a:sym typeface="Times New Roman"/>
              </a:rPr>
              <a:t>k</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c+k</a:t>
            </a:r>
            <a:r>
              <a:rPr b="0" i="0" lang="en-US" sz="2800" u="none" cap="none" strike="noStrike">
                <a:solidFill>
                  <a:schemeClr val="dk1"/>
                </a:solidFill>
                <a:latin typeface="Times New Roman"/>
                <a:ea typeface="Times New Roman"/>
                <a:cs typeface="Times New Roman"/>
                <a:sym typeface="Times New Roman"/>
              </a:rPr>
              <a:t>) </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Maximizing Pr() = Minimizing – log Pr()</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Let </a:t>
            </a:r>
            <a:r>
              <a:rPr b="0" i="1" lang="en-US" sz="2800" u="none" cap="none" strike="noStrike">
                <a:solidFill>
                  <a:schemeClr val="dk1"/>
                </a:solidFill>
                <a:latin typeface="Times New Roman"/>
                <a:ea typeface="Times New Roman"/>
                <a:cs typeface="Times New Roman"/>
                <a:sym typeface="Times New Roman"/>
              </a:rPr>
              <a:t>v</a:t>
            </a:r>
            <a:r>
              <a:rPr b="0" i="0" lang="en-US" sz="2800" u="none" cap="none" strike="noStrike">
                <a:solidFill>
                  <a:schemeClr val="dk1"/>
                </a:solidFill>
                <a:latin typeface="Times New Roman"/>
                <a:ea typeface="Times New Roman"/>
                <a:cs typeface="Times New Roman"/>
                <a:sym typeface="Times New Roman"/>
              </a:rPr>
              <a:t>ˆ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t>
            </a:r>
            <a:r>
              <a:rPr b="0" baseline="-25000" i="1" lang="en-US" sz="2800" u="none" cap="none" strike="noStrike">
                <a:solidFill>
                  <a:schemeClr val="dk1"/>
                </a:solidFill>
                <a:latin typeface="Times New Roman"/>
                <a:ea typeface="Times New Roman"/>
                <a:cs typeface="Times New Roman"/>
                <a:sym typeface="Times New Roman"/>
              </a:rPr>
              <a:t>k</a:t>
            </a:r>
            <a:r>
              <a:rPr b="0" i="0" lang="en-US" sz="2800" u="none" cap="none" strike="noStrike">
                <a:solidFill>
                  <a:schemeClr val="dk1"/>
                </a:solidFill>
                <a:latin typeface="Times New Roman"/>
                <a:ea typeface="Times New Roman"/>
                <a:cs typeface="Times New Roman"/>
                <a:sym typeface="Times New Roman"/>
              </a:rPr>
              <a:t> +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c+k </a:t>
            </a:r>
            <a:r>
              <a:rPr b="0" i="0" lang="en-US" sz="2800" u="none" cap="none" strike="noStrike">
                <a:solidFill>
                  <a:schemeClr val="dk1"/>
                </a:solidFill>
                <a:latin typeface="Times New Roman"/>
                <a:ea typeface="Times New Roman"/>
                <a:cs typeface="Times New Roman"/>
                <a:sym typeface="Times New Roman"/>
              </a:rPr>
              <a:t>)/ 2m</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Then, RHS</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400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gradient descent to update all relevant word vectors </a:t>
            </a:r>
            <a:r>
              <a:rPr b="0" i="1" lang="en-US" sz="2800" u="none" cap="none" strike="noStrike">
                <a:solidFill>
                  <a:schemeClr val="dk1"/>
                </a:solidFill>
                <a:latin typeface="Times New Roman"/>
                <a:ea typeface="Times New Roman"/>
                <a:cs typeface="Times New Roman"/>
                <a:sym typeface="Times New Roman"/>
              </a:rPr>
              <a:t>u</a:t>
            </a:r>
            <a:r>
              <a:rPr b="0" baseline="-25000" i="1" lang="en-US" sz="2800" u="none" cap="none" strike="noStrike">
                <a:solidFill>
                  <a:schemeClr val="dk1"/>
                </a:solidFill>
                <a:latin typeface="Times New Roman"/>
                <a:ea typeface="Times New Roman"/>
                <a:cs typeface="Times New Roman"/>
                <a:sym typeface="Times New Roman"/>
              </a:rPr>
              <a:t>c</a:t>
            </a:r>
            <a:r>
              <a:rPr b="0" i="1"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and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j</a:t>
            </a:r>
            <a:r>
              <a:rPr b="0" i="0" lang="en-US" sz="2800" u="none" cap="none" strike="noStrike">
                <a:solidFill>
                  <a:schemeClr val="dk1"/>
                </a:solidFill>
                <a:latin typeface="Times New Roman"/>
                <a:ea typeface="Times New Roman"/>
                <a:cs typeface="Times New Roman"/>
                <a:sym typeface="Times New Roman"/>
              </a:rPr>
              <a:t>. </a:t>
            </a: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382" name="Shape 382"/>
          <p:cNvPicPr preferRelativeResize="0"/>
          <p:nvPr/>
        </p:nvPicPr>
        <p:blipFill rotWithShape="1">
          <a:blip r:embed="rId3">
            <a:alphaModFix/>
          </a:blip>
          <a:srcRect b="0" l="0" r="0" t="0"/>
          <a:stretch/>
        </p:blipFill>
        <p:spPr>
          <a:xfrm>
            <a:off x="2875053" y="3499430"/>
            <a:ext cx="3442623" cy="2359732"/>
          </a:xfrm>
          <a:prstGeom prst="rect">
            <a:avLst/>
          </a:prstGeom>
          <a:noFill/>
          <a:ln>
            <a:noFill/>
          </a:ln>
        </p:spPr>
      </p:pic>
      <p:sp>
        <p:nvSpPr>
          <p:cNvPr id="383" name="Shape 38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838200" y="83774"/>
            <a:ext cx="10515600" cy="9126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Skip-Gram model</a:t>
            </a:r>
          </a:p>
        </p:txBody>
      </p:sp>
      <p:sp>
        <p:nvSpPr>
          <p:cNvPr id="389" name="Shape 389"/>
          <p:cNvSpPr txBox="1"/>
          <p:nvPr>
            <p:ph idx="1" type="body"/>
          </p:nvPr>
        </p:nvSpPr>
        <p:spPr>
          <a:xfrm>
            <a:off x="838200" y="1192579"/>
            <a:ext cx="10515599" cy="5442680"/>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2</a:t>
            </a:r>
            <a:r>
              <a:rPr b="0" baseline="30000" i="0" lang="en-US" sz="2590" u="none" cap="none" strike="noStrike">
                <a:solidFill>
                  <a:schemeClr val="dk1"/>
                </a:solidFill>
                <a:latin typeface="Times New Roman"/>
                <a:ea typeface="Times New Roman"/>
                <a:cs typeface="Times New Roman"/>
                <a:sym typeface="Times New Roman"/>
              </a:rPr>
              <a:t>nd</a:t>
            </a:r>
            <a:r>
              <a:rPr b="0" i="0" lang="en-US" sz="2590" u="none" cap="none" strike="noStrike">
                <a:solidFill>
                  <a:schemeClr val="dk1"/>
                </a:solidFill>
                <a:latin typeface="Times New Roman"/>
                <a:ea typeface="Times New Roman"/>
                <a:cs typeface="Times New Roman"/>
                <a:sym typeface="Times New Roman"/>
              </a:rPr>
              <a:t> model proposed by Mikolov et al. in 2013</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Turns CBOW over its head. </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CBOW = given context, predict the target word</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Skip Gram = given target, predict context </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“the brown cat </a:t>
            </a:r>
            <a:r>
              <a:rPr b="0" i="0" lang="en-US" sz="2590" u="none" cap="none" strike="noStrike">
                <a:solidFill>
                  <a:srgbClr val="FF0000"/>
                </a:solidFill>
                <a:latin typeface="Times New Roman"/>
                <a:ea typeface="Times New Roman"/>
                <a:cs typeface="Times New Roman"/>
                <a:sym typeface="Times New Roman"/>
              </a:rPr>
              <a:t>jumped</a:t>
            </a:r>
            <a:r>
              <a:rPr b="0" i="0" lang="en-US" sz="2590" u="none" cap="none" strike="noStrike">
                <a:solidFill>
                  <a:schemeClr val="dk1"/>
                </a:solidFill>
                <a:latin typeface="Times New Roman"/>
                <a:ea typeface="Times New Roman"/>
                <a:cs typeface="Times New Roman"/>
                <a:sym typeface="Times New Roman"/>
              </a:rPr>
              <a:t> over the dog”</a:t>
            </a:r>
          </a:p>
          <a:p>
            <a:pPr indent="0" lvl="0" marL="0" marR="0" rtl="0" algn="l">
              <a:lnSpc>
                <a:spcPct val="80000"/>
              </a:lnSpc>
              <a:spcBef>
                <a:spcPts val="1000"/>
              </a:spcBef>
              <a:spcAft>
                <a:spcPts val="0"/>
              </a:spcAft>
              <a:buClr>
                <a:schemeClr val="dk1"/>
              </a:buClr>
              <a:buSzPct val="25000"/>
              <a:buFont typeface="Arial"/>
              <a:buNone/>
            </a:pPr>
            <a:r>
              <a:rPr b="0" i="0" lang="en-US" sz="2590" u="none" cap="none" strike="noStrike">
                <a:solidFill>
                  <a:schemeClr val="dk1"/>
                </a:solidFill>
                <a:latin typeface="Times New Roman"/>
                <a:ea typeface="Times New Roman"/>
                <a:cs typeface="Times New Roman"/>
                <a:sym typeface="Times New Roman"/>
              </a:rPr>
              <a:t>    Target = jumped</a:t>
            </a:r>
          </a:p>
          <a:p>
            <a:pPr indent="0" lvl="0" marL="0" marR="0" rtl="0" algn="l">
              <a:lnSpc>
                <a:spcPct val="80000"/>
              </a:lnSpc>
              <a:spcBef>
                <a:spcPts val="1000"/>
              </a:spcBef>
              <a:spcAft>
                <a:spcPts val="0"/>
              </a:spcAft>
              <a:buClr>
                <a:schemeClr val="dk1"/>
              </a:buClr>
              <a:buSzPct val="25000"/>
              <a:buFont typeface="Arial"/>
              <a:buNone/>
            </a:pPr>
            <a:r>
              <a:rPr b="0" i="0" lang="en-US" sz="2590" u="none" cap="none" strike="noStrike">
                <a:solidFill>
                  <a:schemeClr val="dk1"/>
                </a:solidFill>
                <a:latin typeface="Times New Roman"/>
                <a:ea typeface="Times New Roman"/>
                <a:cs typeface="Times New Roman"/>
                <a:sym typeface="Times New Roman"/>
              </a:rPr>
              <a:t>    Context = the, brown, cat, over, the, dog</a:t>
            </a:r>
          </a:p>
          <a:p>
            <a:pPr indent="0" lvl="0" marL="0" marR="0" rtl="0" algn="l">
              <a:lnSpc>
                <a:spcPct val="80000"/>
              </a:lnSpc>
              <a:spcBef>
                <a:spcPts val="1000"/>
              </a:spcBef>
              <a:buClr>
                <a:schemeClr val="dk1"/>
              </a:buClr>
              <a:buSzPct val="25000"/>
              <a:buFont typeface="Arial"/>
              <a:buNone/>
            </a:pPr>
            <a:r>
              <a:rPr b="0" i="0" lang="en-US" sz="2590" u="none" cap="none" strike="noStrike">
                <a:solidFill>
                  <a:schemeClr val="dk1"/>
                </a:solidFill>
                <a:latin typeface="Times New Roman"/>
                <a:ea typeface="Times New Roman"/>
                <a:cs typeface="Times New Roman"/>
                <a:sym typeface="Times New Roman"/>
              </a:rPr>
              <a:t>    </a:t>
            </a:r>
          </a:p>
        </p:txBody>
      </p:sp>
      <p:sp>
        <p:nvSpPr>
          <p:cNvPr id="390" name="Shape 39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idx="1" type="body"/>
          </p:nvPr>
        </p:nvSpPr>
        <p:spPr>
          <a:xfrm>
            <a:off x="838200" y="1110734"/>
            <a:ext cx="10515599" cy="5373192"/>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Objective : given w</a:t>
            </a:r>
            <a:r>
              <a:rPr b="0" baseline="-25000" i="0" lang="en-US" sz="2800" u="none" cap="none" strike="noStrike">
                <a:solidFill>
                  <a:schemeClr val="dk1"/>
                </a:solidFill>
                <a:latin typeface="Times New Roman"/>
                <a:ea typeface="Times New Roman"/>
                <a:cs typeface="Times New Roman"/>
                <a:sym typeface="Times New Roman"/>
              </a:rPr>
              <a:t>c </a:t>
            </a:r>
            <a:r>
              <a:rPr b="0" i="1" lang="en-US" sz="2800" u="none" cap="none" strike="noStrike">
                <a:solidFill>
                  <a:schemeClr val="dk1"/>
                </a:solidFill>
                <a:latin typeface="Times New Roman"/>
                <a:ea typeface="Times New Roman"/>
                <a:cs typeface="Times New Roman"/>
                <a:sym typeface="Times New Roman"/>
              </a:rPr>
              <a:t>, predict 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t>
            </a:r>
            <a:r>
              <a:rPr b="0" baseline="-25000" i="1" lang="en-US" sz="2800" u="none" cap="none" strike="noStrike">
                <a:solidFill>
                  <a:schemeClr val="dk1"/>
                </a:solidFill>
                <a:latin typeface="Times New Roman"/>
                <a:ea typeface="Times New Roman"/>
                <a:cs typeface="Times New Roman"/>
                <a:sym typeface="Times New Roman"/>
              </a:rPr>
              <a:t>k</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c+k </a:t>
            </a: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Training data: given sequence of n words &lt; w</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w</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 w</a:t>
            </a:r>
            <a:r>
              <a:rPr b="0" baseline="-25000" i="0" lang="en-US" sz="2400" u="none" cap="none" strike="noStrike">
                <a:solidFill>
                  <a:schemeClr val="dk1"/>
                </a:solidFill>
                <a:latin typeface="Times New Roman"/>
                <a:ea typeface="Times New Roman"/>
                <a:cs typeface="Times New Roman"/>
                <a:sym typeface="Times New Roman"/>
              </a:rPr>
              <a:t>n </a:t>
            </a:r>
            <a:r>
              <a:rPr b="0" i="0" lang="en-US" sz="2400" u="none" cap="none" strike="noStrike">
                <a:solidFill>
                  <a:schemeClr val="dk1"/>
                </a:solidFill>
                <a:latin typeface="Times New Roman"/>
                <a:ea typeface="Times New Roman"/>
                <a:cs typeface="Times New Roman"/>
                <a:sym typeface="Times New Roman"/>
              </a:rPr>
              <a:t>&gt;, for each window extract target and context pairs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a:t>
            </a:r>
            <a:r>
              <a:rPr b="0" baseline="-25000" i="1" lang="en-US" sz="2400" u="none" cap="none" strike="noStrike">
                <a:solidFill>
                  <a:schemeClr val="dk1"/>
                </a:solidFill>
                <a:latin typeface="Times New Roman"/>
                <a:ea typeface="Times New Roman"/>
                <a:cs typeface="Times New Roman"/>
                <a:sym typeface="Times New Roman"/>
              </a:rPr>
              <a:t>k</a:t>
            </a:r>
            <a:r>
              <a:rPr b="0" i="0" lang="en-US" sz="2400" u="none" cap="none" strike="noStrike">
                <a:solidFill>
                  <a:schemeClr val="dk1"/>
                </a:solidFill>
                <a:latin typeface="Times New Roman"/>
                <a:ea typeface="Times New Roman"/>
                <a:cs typeface="Times New Roman"/>
                <a:sym typeface="Times New Roman"/>
              </a:rPr>
              <a:t>) ,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a:t>
            </a:r>
            <a:r>
              <a:rPr b="0" baseline="-25000" i="1"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+1</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i="0" lang="en-US" sz="2400" u="none" cap="none" strike="noStrike">
                <a:solidFill>
                  <a:schemeClr val="dk1"/>
                </a:solidFill>
                <a:latin typeface="Times New Roman"/>
                <a:ea typeface="Times New Roman"/>
                <a:cs typeface="Times New Roman"/>
                <a:sym typeface="Times New Roman"/>
              </a:rPr>
              <a:t>, </a:t>
            </a:r>
            <a:r>
              <a:rPr b="0" i="1" lang="en-US" sz="2400" u="none" cap="none" strike="noStrike">
                <a:solidFill>
                  <a:schemeClr val="dk1"/>
                </a:solidFill>
                <a:latin typeface="Times New Roman"/>
                <a:ea typeface="Times New Roman"/>
                <a:cs typeface="Times New Roman"/>
                <a:sym typeface="Times New Roman"/>
              </a:rPr>
              <a:t>w</a:t>
            </a:r>
            <a:r>
              <a:rPr b="0" baseline="-25000" i="1" lang="en-US" sz="2400" u="none" cap="none" strike="noStrike">
                <a:solidFill>
                  <a:schemeClr val="dk1"/>
                </a:solidFill>
                <a:latin typeface="Times New Roman"/>
                <a:ea typeface="Times New Roman"/>
                <a:cs typeface="Times New Roman"/>
                <a:sym typeface="Times New Roman"/>
              </a:rPr>
              <a:t>c</a:t>
            </a:r>
            <a:r>
              <a:rPr b="0" baseline="-25000" i="0" lang="en-US" sz="2400" u="none" cap="none" strike="noStrike">
                <a:solidFill>
                  <a:schemeClr val="dk1"/>
                </a:solidFill>
                <a:latin typeface="Times New Roman"/>
                <a:ea typeface="Times New Roman"/>
                <a:cs typeface="Times New Roman"/>
                <a:sym typeface="Times New Roman"/>
              </a:rPr>
              <a:t>+</a:t>
            </a:r>
            <a:r>
              <a:rPr b="0" baseline="-25000" i="1" lang="en-US" sz="2400" u="none" cap="none" strike="noStrike">
                <a:solidFill>
                  <a:schemeClr val="dk1"/>
                </a:solidFill>
                <a:latin typeface="Times New Roman"/>
                <a:ea typeface="Times New Roman"/>
                <a:cs typeface="Times New Roman"/>
                <a:sym typeface="Times New Roman"/>
              </a:rPr>
              <a:t>k</a:t>
            </a:r>
            <a:r>
              <a:rPr b="0" i="0" lang="en-US" sz="2400" u="none" cap="none" strike="noStrike">
                <a:solidFill>
                  <a:schemeClr val="dk1"/>
                </a:solidFill>
                <a:latin typeface="Times New Roman"/>
                <a:ea typeface="Times New Roman"/>
                <a:cs typeface="Times New Roman"/>
                <a:sym typeface="Times New Roman"/>
              </a:rPr>
              <a:t>) </a:t>
            </a:r>
          </a:p>
          <a:p>
            <a:pPr indent="0" lvl="1" marL="0" marR="0" rtl="0" algn="l">
              <a:lnSpc>
                <a:spcPct val="80000"/>
              </a:lnSpc>
              <a:spcBef>
                <a:spcPts val="1000"/>
              </a:spcBef>
              <a:spcAft>
                <a:spcPts val="0"/>
              </a:spcAft>
              <a:buClr>
                <a:schemeClr val="dk1"/>
              </a:buClr>
              <a:buSzPct val="25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Knowns: </a:t>
            </a:r>
          </a:p>
          <a:p>
            <a:pPr indent="-228600" lvl="2" marL="685800" marR="0" rtl="0" algn="l">
              <a:lnSpc>
                <a:spcPct val="80000"/>
              </a:lnSpc>
              <a:spcBef>
                <a:spcPts val="1000"/>
              </a:spcBef>
              <a:spcAft>
                <a:spcPts val="0"/>
              </a:spcAft>
              <a:buClr>
                <a:schemeClr val="dk1"/>
              </a:buClr>
              <a:buSzPct val="100000"/>
              <a:buFont typeface="Arial"/>
              <a:buChar char="•"/>
            </a:pPr>
            <a:r>
              <a:rPr b="0" i="0" lang="en-US" sz="2000" u="none" cap="none" strike="noStrike">
                <a:solidFill>
                  <a:schemeClr val="dk1"/>
                </a:solidFill>
                <a:latin typeface="Times New Roman"/>
                <a:ea typeface="Times New Roman"/>
                <a:cs typeface="Times New Roman"/>
                <a:sym typeface="Times New Roman"/>
              </a:rPr>
              <a:t>input – output training examples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a:t>
            </a:r>
            <a:r>
              <a:rPr b="0" baseline="-25000" i="1" lang="en-US" sz="2000" u="none" cap="none" strike="noStrike">
                <a:solidFill>
                  <a:schemeClr val="dk1"/>
                </a:solidFill>
                <a:latin typeface="Times New Roman"/>
                <a:ea typeface="Times New Roman"/>
                <a:cs typeface="Times New Roman"/>
                <a:sym typeface="Times New Roman"/>
              </a:rPr>
              <a:t>k</a:t>
            </a:r>
            <a:r>
              <a:rPr b="0" i="0" lang="en-US" sz="2000" u="none" cap="none" strike="noStrike">
                <a:solidFill>
                  <a:schemeClr val="dk1"/>
                </a:solidFill>
                <a:latin typeface="Times New Roman"/>
                <a:ea typeface="Times New Roman"/>
                <a:cs typeface="Times New Roman"/>
                <a:sym typeface="Times New Roman"/>
              </a:rPr>
              <a:t>)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a:t>
            </a:r>
            <a:r>
              <a:rPr b="0" baseline="-25000" i="1" lang="en-US" sz="2000" u="none" cap="none" strike="noStrike">
                <a:solidFill>
                  <a:schemeClr val="dk1"/>
                </a:solidFill>
                <a:latin typeface="Times New Roman"/>
                <a:ea typeface="Times New Roman"/>
                <a:cs typeface="Times New Roman"/>
                <a:sym typeface="Times New Roman"/>
              </a:rPr>
              <a:t>1</a:t>
            </a:r>
            <a:r>
              <a:rPr b="0" i="0" lang="en-US" sz="2000" u="none" cap="none" strike="noStrike">
                <a:solidFill>
                  <a:schemeClr val="dk1"/>
                </a:solidFill>
                <a:latin typeface="Times New Roman"/>
                <a:ea typeface="Times New Roman"/>
                <a:cs typeface="Times New Roman"/>
                <a:sym typeface="Times New Roman"/>
              </a:rPr>
              <a:t>) ,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+1</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i="0" lang="en-US" sz="2000" u="none" cap="none" strike="noStrike">
                <a:solidFill>
                  <a:schemeClr val="dk1"/>
                </a:solidFill>
                <a:latin typeface="Times New Roman"/>
                <a:ea typeface="Times New Roman"/>
                <a:cs typeface="Times New Roman"/>
                <a:sym typeface="Times New Roman"/>
              </a:rPr>
              <a:t>, </a:t>
            </a:r>
            <a:r>
              <a:rPr b="0" i="1" lang="en-US" sz="2000" u="none" cap="none" strike="noStrike">
                <a:solidFill>
                  <a:schemeClr val="dk1"/>
                </a:solidFill>
                <a:latin typeface="Times New Roman"/>
                <a:ea typeface="Times New Roman"/>
                <a:cs typeface="Times New Roman"/>
                <a:sym typeface="Times New Roman"/>
              </a:rPr>
              <a:t>w</a:t>
            </a:r>
            <a:r>
              <a:rPr b="0" baseline="-25000" i="1" lang="en-US" sz="2000" u="none" cap="none" strike="noStrike">
                <a:solidFill>
                  <a:schemeClr val="dk1"/>
                </a:solidFill>
                <a:latin typeface="Times New Roman"/>
                <a:ea typeface="Times New Roman"/>
                <a:cs typeface="Times New Roman"/>
                <a:sym typeface="Times New Roman"/>
              </a:rPr>
              <a:t>c</a:t>
            </a:r>
            <a:r>
              <a:rPr b="0" baseline="-25000" i="0" lang="en-US" sz="2000" u="none" cap="none" strike="noStrike">
                <a:solidFill>
                  <a:schemeClr val="dk1"/>
                </a:solidFill>
                <a:latin typeface="Times New Roman"/>
                <a:ea typeface="Times New Roman"/>
                <a:cs typeface="Times New Roman"/>
                <a:sym typeface="Times New Roman"/>
              </a:rPr>
              <a:t>+</a:t>
            </a:r>
            <a:r>
              <a:rPr b="0" baseline="-25000" i="1" lang="en-US" sz="2000" u="none" cap="none" strike="noStrike">
                <a:solidFill>
                  <a:schemeClr val="dk1"/>
                </a:solidFill>
                <a:latin typeface="Times New Roman"/>
                <a:ea typeface="Times New Roman"/>
                <a:cs typeface="Times New Roman"/>
                <a:sym typeface="Times New Roman"/>
              </a:rPr>
              <a:t>k</a:t>
            </a:r>
            <a:r>
              <a:rPr b="0" i="0" lang="en-US" sz="2000" u="none" cap="none" strike="noStrike">
                <a:solidFill>
                  <a:schemeClr val="dk1"/>
                </a:solidFill>
                <a:latin typeface="Times New Roman"/>
                <a:ea typeface="Times New Roman"/>
                <a:cs typeface="Times New Roman"/>
                <a:sym typeface="Times New Roman"/>
              </a:rPr>
              <a:t>) </a:t>
            </a:r>
          </a:p>
          <a:p>
            <a:pPr indent="-228600" lvl="2" marL="685800" marR="0" rtl="0" algn="l">
              <a:lnSpc>
                <a:spcPct val="80000"/>
              </a:lnSpc>
              <a:spcBef>
                <a:spcPts val="1000"/>
              </a:spcBef>
              <a:spcAft>
                <a:spcPts val="0"/>
              </a:spcAft>
              <a:buClr>
                <a:schemeClr val="dk1"/>
              </a:buClr>
              <a:buSzPct val="150000"/>
              <a:buFont typeface="Arial"/>
              <a:buChar char="•"/>
            </a:pPr>
            <a:r>
              <a:rPr b="0" i="0" lang="en-US" sz="2000" u="none" cap="none" strike="noStrike">
                <a:solidFill>
                  <a:schemeClr val="dk1"/>
                </a:solidFill>
                <a:latin typeface="Times New Roman"/>
                <a:ea typeface="Times New Roman"/>
                <a:cs typeface="Times New Roman"/>
                <a:sym typeface="Times New Roman"/>
              </a:rPr>
              <a:t>Vocab of training corpus (V) =  </a:t>
            </a:r>
            <a:r>
              <a:rPr lang="en-US" sz="3400"/>
              <a:t>∪</a:t>
            </a:r>
            <a:r>
              <a:rPr lang="en-US"/>
              <a:t> </a:t>
            </a:r>
            <a:r>
              <a:rPr b="0" i="0" lang="en-US" sz="2000" u="none" cap="none" strike="noStrike">
                <a:solidFill>
                  <a:schemeClr val="dk1"/>
                </a:solidFill>
                <a:latin typeface="Times New Roman"/>
                <a:ea typeface="Times New Roman"/>
                <a:cs typeface="Times New Roman"/>
                <a:sym typeface="Times New Roman"/>
              </a:rPr>
              <a:t> (w</a:t>
            </a:r>
            <a:r>
              <a:rPr b="0" baseline="-25000" i="0" lang="en-US" sz="2000" u="none" cap="none" strike="noStrike">
                <a:solidFill>
                  <a:schemeClr val="dk1"/>
                </a:solidFill>
                <a:latin typeface="Times New Roman"/>
                <a:ea typeface="Times New Roman"/>
                <a:cs typeface="Times New Roman"/>
                <a:sym typeface="Times New Roman"/>
              </a:rPr>
              <a:t>i</a:t>
            </a:r>
            <a:r>
              <a:rPr b="0" i="0" lang="en-US" sz="2000" u="none" cap="none" strike="noStrike">
                <a:solidFill>
                  <a:schemeClr val="dk1"/>
                </a:solidFill>
                <a:latin typeface="Times New Roman"/>
                <a:ea typeface="Times New Roman"/>
                <a:cs typeface="Times New Roman"/>
                <a:sym typeface="Times New Roman"/>
              </a:rPr>
              <a:t>) </a:t>
            </a:r>
          </a:p>
          <a:p>
            <a:pPr indent="0" lvl="2" marL="457200" marR="0" rtl="0" algn="l">
              <a:lnSpc>
                <a:spcPct val="80000"/>
              </a:lnSpc>
              <a:spcBef>
                <a:spcPts val="1000"/>
              </a:spcBef>
              <a:spcAft>
                <a:spcPts val="0"/>
              </a:spcAft>
              <a:buClr>
                <a:schemeClr val="dk1"/>
              </a:buClr>
              <a:buSzPct val="25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1" marL="228600" marR="0" rtl="0" algn="l">
              <a:lnSpc>
                <a:spcPct val="80000"/>
              </a:lnSpc>
              <a:spcBef>
                <a:spcPts val="10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Unknowns: word embeddings. Model as a matrix E </a:t>
            </a:r>
            <a:r>
              <a:rPr b="0" baseline="-25000" i="0" lang="en-US" sz="2400" u="none" cap="none" strike="noStrike">
                <a:solidFill>
                  <a:schemeClr val="dk1"/>
                </a:solidFill>
                <a:latin typeface="Times New Roman"/>
                <a:ea typeface="Times New Roman"/>
                <a:cs typeface="Times New Roman"/>
                <a:sym typeface="Times New Roman"/>
              </a:rPr>
              <a:t>|v| x d </a:t>
            </a:r>
            <a:r>
              <a:rPr b="0" i="0" lang="en-US" sz="2400" u="none" cap="none" strike="noStrike">
                <a:solidFill>
                  <a:schemeClr val="dk1"/>
                </a:solidFill>
                <a:latin typeface="Times New Roman"/>
                <a:ea typeface="Times New Roman"/>
                <a:cs typeface="Times New Roman"/>
                <a:sym typeface="Times New Roman"/>
              </a:rPr>
              <a:t>. d = embedding dimensions. Usually a hyper parameter.</a:t>
            </a:r>
          </a:p>
          <a:p>
            <a:pPr indent="-228600" lvl="0" marL="228600" marR="0" rtl="0" algn="l">
              <a:lnSpc>
                <a:spcPct val="8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buClr>
                <a:schemeClr val="dk1"/>
              </a:buClr>
              <a:buSzPct val="100000"/>
              <a:buFont typeface="Arial"/>
              <a:buNone/>
            </a:pPr>
            <a:r>
              <a:t/>
            </a:r>
            <a:endParaRPr b="0" baseline="-25000" i="0" sz="2800" u="none" cap="none" strike="noStrike">
              <a:solidFill>
                <a:schemeClr val="dk1"/>
              </a:solidFill>
              <a:latin typeface="Times New Roman"/>
              <a:ea typeface="Times New Roman"/>
              <a:cs typeface="Times New Roman"/>
              <a:sym typeface="Times New Roman"/>
            </a:endParaRPr>
          </a:p>
        </p:txBody>
      </p:sp>
      <p:sp>
        <p:nvSpPr>
          <p:cNvPr id="396" name="Shape 39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x="0" y="0"/>
          <a:ext cx="0" cy="0"/>
          <a:chOff x="0" y="0"/>
          <a:chExt cx="0" cy="0"/>
        </a:xfrm>
      </p:grpSpPr>
      <p:sp>
        <p:nvSpPr>
          <p:cNvPr id="401" name="Shape 401"/>
          <p:cNvSpPr txBox="1"/>
          <p:nvPr>
            <p:ph type="title"/>
          </p:nvPr>
        </p:nvSpPr>
        <p:spPr>
          <a:xfrm>
            <a:off x="838200" y="249380"/>
            <a:ext cx="10515599" cy="6771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Architecture</a:t>
            </a:r>
          </a:p>
        </p:txBody>
      </p:sp>
      <p:pic>
        <p:nvPicPr>
          <p:cNvPr id="402" name="Shape 402"/>
          <p:cNvPicPr preferRelativeResize="0"/>
          <p:nvPr/>
        </p:nvPicPr>
        <p:blipFill rotWithShape="1">
          <a:blip r:embed="rId3">
            <a:alphaModFix/>
          </a:blip>
          <a:srcRect b="0" l="0" r="0" t="0"/>
          <a:stretch/>
        </p:blipFill>
        <p:spPr>
          <a:xfrm>
            <a:off x="775679" y="1070705"/>
            <a:ext cx="4813299" cy="5219699"/>
          </a:xfrm>
          <a:prstGeom prst="rect">
            <a:avLst/>
          </a:prstGeom>
          <a:noFill/>
          <a:ln cap="flat" cmpd="sng" w="9525">
            <a:solidFill>
              <a:schemeClr val="dk1"/>
            </a:solidFill>
            <a:prstDash val="solid"/>
            <a:round/>
            <a:headEnd len="med" w="med" type="none"/>
            <a:tailEnd len="med" w="med" type="none"/>
          </a:ln>
        </p:spPr>
      </p:pic>
      <p:pic>
        <p:nvPicPr>
          <p:cNvPr id="403" name="Shape 403"/>
          <p:cNvPicPr preferRelativeResize="0"/>
          <p:nvPr/>
        </p:nvPicPr>
        <p:blipFill rotWithShape="1">
          <a:blip r:embed="rId4">
            <a:alphaModFix/>
          </a:blip>
          <a:srcRect b="0" l="0" r="0" t="0"/>
          <a:stretch/>
        </p:blipFill>
        <p:spPr>
          <a:xfrm>
            <a:off x="6811378" y="587960"/>
            <a:ext cx="4711211" cy="5931458"/>
          </a:xfrm>
          <a:prstGeom prst="rect">
            <a:avLst/>
          </a:prstGeom>
          <a:noFill/>
          <a:ln>
            <a:noFill/>
          </a:ln>
        </p:spPr>
      </p:pic>
      <p:sp>
        <p:nvSpPr>
          <p:cNvPr id="404" name="Shape 404"/>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idx="1" type="body"/>
          </p:nvPr>
        </p:nvSpPr>
        <p:spPr>
          <a:xfrm>
            <a:off x="548639" y="1014146"/>
            <a:ext cx="10805160" cy="5844454"/>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Feed index of </a:t>
            </a:r>
            <a:r>
              <a:rPr i="1" lang="en-US" sz="2590"/>
              <a:t>x</a:t>
            </a:r>
            <a:r>
              <a:rPr baseline="-25000" i="1" lang="en-US" sz="2590"/>
              <a:t>c</a:t>
            </a:r>
          </a:p>
          <a:p>
            <a:pPr indent="0" lvl="0" marL="0" marR="0" rtl="0" algn="l">
              <a:lnSpc>
                <a:spcPct val="80000"/>
              </a:lnSpc>
              <a:spcBef>
                <a:spcPts val="1000"/>
              </a:spcBef>
              <a:spcAft>
                <a:spcPts val="0"/>
              </a:spcAft>
              <a:buNone/>
            </a:pPr>
            <a:r>
              <a:t/>
            </a:r>
            <a:endParaRPr sz="2590"/>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Use index to lookup embedding matrix.</a:t>
            </a:r>
          </a:p>
          <a:p>
            <a:pPr indent="0" lvl="0" marL="0" marR="0" rtl="0" algn="l">
              <a:lnSpc>
                <a:spcPct val="80000"/>
              </a:lnSpc>
              <a:spcBef>
                <a:spcPts val="1000"/>
              </a:spcBef>
              <a:spcAft>
                <a:spcPts val="0"/>
              </a:spcAft>
              <a:buClr>
                <a:schemeClr val="dk1"/>
              </a:buClr>
              <a:buSzPct val="25000"/>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Perform affine transform on </a:t>
            </a:r>
            <a:r>
              <a:rPr b="0" i="1" lang="en-US" sz="2590" u="none" cap="none" strike="noStrike">
                <a:solidFill>
                  <a:schemeClr val="dk1"/>
                </a:solidFill>
                <a:latin typeface="Times New Roman"/>
                <a:ea typeface="Times New Roman"/>
                <a:cs typeface="Times New Roman"/>
                <a:sym typeface="Times New Roman"/>
              </a:rPr>
              <a:t>v</a:t>
            </a:r>
            <a:r>
              <a:rPr b="0" i="0" lang="en-US" sz="2590" u="none" cap="none" strike="noStrike">
                <a:solidFill>
                  <a:schemeClr val="dk1"/>
                </a:solidFill>
                <a:latin typeface="Times New Roman"/>
                <a:ea typeface="Times New Roman"/>
                <a:cs typeface="Times New Roman"/>
                <a:sym typeface="Times New Roman"/>
              </a:rPr>
              <a:t>ˆ to get a score vector.</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Turn scores in probabilities for each word.</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Set 1-hot vector of w</a:t>
            </a:r>
            <a:r>
              <a:rPr b="0" baseline="-25000" i="0" lang="en-US" sz="2590" u="none" cap="none" strike="noStrike">
                <a:solidFill>
                  <a:schemeClr val="dk1"/>
                </a:solidFill>
                <a:latin typeface="Times New Roman"/>
                <a:ea typeface="Times New Roman"/>
                <a:cs typeface="Times New Roman"/>
                <a:sym typeface="Times New Roman"/>
              </a:rPr>
              <a:t>c</a:t>
            </a:r>
            <a:r>
              <a:rPr b="0" i="0" lang="en-US" sz="2590" u="none" cap="none" strike="noStrike">
                <a:solidFill>
                  <a:schemeClr val="dk1"/>
                </a:solidFill>
                <a:latin typeface="Times New Roman"/>
                <a:ea typeface="Times New Roman"/>
                <a:cs typeface="Times New Roman"/>
                <a:sym typeface="Times New Roman"/>
              </a:rPr>
              <a:t> as target.</a:t>
            </a:r>
          </a:p>
          <a:p>
            <a:pPr indent="-228600" lvl="0" marL="228600" marR="0" rtl="0" algn="l">
              <a:lnSpc>
                <a:spcPct val="8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Set loss = cross-entropy between probability vector and target vector.</a:t>
            </a:r>
          </a:p>
          <a:p>
            <a:pPr indent="0" lvl="0" marL="0" marR="0" rtl="0" algn="l">
              <a:lnSpc>
                <a:spcPct val="80000"/>
              </a:lnSpc>
              <a:spcBef>
                <a:spcPts val="1000"/>
              </a:spcBef>
              <a:buClr>
                <a:schemeClr val="dk1"/>
              </a:buClr>
              <a:buSzPct val="25000"/>
              <a:buFont typeface="Arial"/>
              <a:buNone/>
            </a:pPr>
            <a:r>
              <a:t/>
            </a:r>
            <a:endParaRPr b="0" i="0" sz="2590" u="none" cap="none" strike="noStrike">
              <a:solidFill>
                <a:schemeClr val="dk1"/>
              </a:solidFill>
              <a:latin typeface="Times New Roman"/>
              <a:ea typeface="Times New Roman"/>
              <a:cs typeface="Times New Roman"/>
              <a:sym typeface="Times New Roman"/>
            </a:endParaRPr>
          </a:p>
        </p:txBody>
      </p:sp>
      <p:sp>
        <p:nvSpPr>
          <p:cNvPr id="410" name="Shape 410"/>
          <p:cNvSpPr txBox="1"/>
          <p:nvPr>
            <p:ph type="title"/>
          </p:nvPr>
        </p:nvSpPr>
        <p:spPr>
          <a:xfrm>
            <a:off x="671947" y="242779"/>
            <a:ext cx="10515599" cy="549275"/>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Steps</a:t>
            </a:r>
          </a:p>
        </p:txBody>
      </p:sp>
      <p:sp>
        <p:nvSpPr>
          <p:cNvPr id="411" name="Shape 41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20" name="Shape 120"/>
          <p:cNvSpPr txBox="1"/>
          <p:nvPr>
            <p:ph idx="1" type="body"/>
          </p:nvPr>
        </p:nvSpPr>
        <p:spPr>
          <a:xfrm>
            <a:off x="781395" y="831271"/>
            <a:ext cx="10572300" cy="57357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en-US" sz="2800" u="none" cap="none" strike="noStrike">
                <a:solidFill>
                  <a:schemeClr val="dk1"/>
                </a:solidFill>
                <a:latin typeface="Times New Roman"/>
                <a:ea typeface="Times New Roman"/>
                <a:cs typeface="Times New Roman"/>
                <a:sym typeface="Times New Roman"/>
              </a:rPr>
              <a:t>Hard </a:t>
            </a:r>
          </a:p>
          <a:p>
            <a:pPr indent="0" lvl="0" marL="0" marR="0" rtl="0" algn="l">
              <a:lnSpc>
                <a:spcPct val="90000"/>
              </a:lnSpc>
              <a:spcBef>
                <a:spcPts val="1000"/>
              </a:spcBef>
              <a:spcAft>
                <a:spcPts val="0"/>
              </a:spcAft>
              <a:buClr>
                <a:schemeClr val="dk1"/>
              </a:buClr>
              <a:buSzPct val="250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Machine Translation (e.g. Translate Chinese text to English)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Semantic Analysis (What is the meaning of query statement?)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Co-reference (e.g. What does "he" or "it" refer to given a document?) </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Question Answering (e.g. Answering Jeopardy questions). </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rPr b="0" i="1" lang="en-US" sz="3000" u="none" cap="none" strike="noStrike">
                <a:solidFill>
                  <a:schemeClr val="dk1"/>
                </a:solidFill>
                <a:latin typeface="Times New Roman"/>
                <a:ea typeface="Times New Roman"/>
                <a:cs typeface="Times New Roman"/>
                <a:sym typeface="Times New Roman"/>
              </a:rPr>
              <a:t>The first and arguably most important common denominator across all NLP tasks is : </a:t>
            </a:r>
            <a:r>
              <a:rPr b="0" i="1" lang="en-US" sz="3000" u="sng" cap="none" strike="noStrike">
                <a:solidFill>
                  <a:srgbClr val="FF0000"/>
                </a:solidFill>
                <a:latin typeface="Times New Roman"/>
                <a:ea typeface="Times New Roman"/>
                <a:cs typeface="Times New Roman"/>
                <a:sym typeface="Times New Roman"/>
              </a:rPr>
              <a:t>how we represent </a:t>
            </a:r>
            <a:r>
              <a:rPr i="1" lang="en-US" sz="3000" u="sng">
                <a:solidFill>
                  <a:srgbClr val="FF0000"/>
                </a:solidFill>
              </a:rPr>
              <a:t>text</a:t>
            </a:r>
            <a:r>
              <a:rPr b="0" i="1" lang="en-US" sz="3000" u="sng" cap="none" strike="noStrike">
                <a:solidFill>
                  <a:srgbClr val="FF0000"/>
                </a:solidFill>
                <a:latin typeface="Times New Roman"/>
                <a:ea typeface="Times New Roman"/>
                <a:cs typeface="Times New Roman"/>
                <a:sym typeface="Times New Roman"/>
              </a:rPr>
              <a:t> as input to our models.</a:t>
            </a:r>
            <a:r>
              <a:rPr b="0" i="1" lang="en-US" sz="3000" u="none" cap="none" strike="noStrike">
                <a:solidFill>
                  <a:schemeClr val="dk1"/>
                </a:solidFill>
                <a:latin typeface="Times New Roman"/>
                <a:ea typeface="Times New Roman"/>
                <a:cs typeface="Times New Roman"/>
                <a:sym typeface="Times New Roman"/>
              </a:rPr>
              <a:t> </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21" name="Shape 121"/>
          <p:cNvSpPr/>
          <p:nvPr/>
        </p:nvSpPr>
        <p:spPr>
          <a:xfrm>
            <a:off x="698900" y="4772625"/>
            <a:ext cx="10737300" cy="1013400"/>
          </a:xfrm>
          <a:prstGeom prst="roundRect">
            <a:avLst>
              <a:gd fmla="val 16667" name="adj"/>
            </a:avLst>
          </a:prstGeom>
          <a:noFill/>
          <a:ln cap="flat" cmpd="sng" w="28575">
            <a:solidFill>
              <a:srgbClr val="00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838200" y="365125"/>
            <a:ext cx="10515599" cy="682279"/>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Maths behind the scene</a:t>
            </a:r>
          </a:p>
        </p:txBody>
      </p:sp>
      <p:sp>
        <p:nvSpPr>
          <p:cNvPr id="417" name="Shape 417"/>
          <p:cNvSpPr txBox="1"/>
          <p:nvPr>
            <p:ph idx="1" type="body"/>
          </p:nvPr>
        </p:nvSpPr>
        <p:spPr>
          <a:xfrm>
            <a:off x="838200" y="1143983"/>
            <a:ext cx="10816243" cy="545632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Optimization objective J = - log Pr(</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t>
            </a:r>
            <a:r>
              <a:rPr b="0" baseline="-25000" i="1" lang="en-US" sz="2800" u="none" cap="none" strike="noStrike">
                <a:solidFill>
                  <a:schemeClr val="dk1"/>
                </a:solidFill>
                <a:latin typeface="Times New Roman"/>
                <a:ea typeface="Times New Roman"/>
                <a:cs typeface="Times New Roman"/>
                <a:sym typeface="Times New Roman"/>
              </a:rPr>
              <a:t>k</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 . . .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c+k </a:t>
            </a:r>
            <a:r>
              <a:rPr b="0" i="0" lang="en-US" sz="2800" u="none" cap="none" strike="noStrike">
                <a:solidFill>
                  <a:schemeClr val="dk1"/>
                </a:solidFill>
                <a:latin typeface="Times New Roman"/>
                <a:ea typeface="Times New Roman"/>
                <a:cs typeface="Times New Roman"/>
                <a:sym typeface="Times New Roman"/>
              </a:rPr>
              <a:t>| ,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c</a:t>
            </a:r>
            <a:r>
              <a:rPr b="0" i="0" lang="en-US" sz="2800" u="none" cap="none" strike="noStrike">
                <a:solidFill>
                  <a:schemeClr val="dk1"/>
                </a:solidFill>
                <a:latin typeface="Times New Roman"/>
                <a:ea typeface="Times New Roman"/>
                <a:cs typeface="Times New Roman"/>
                <a:sym typeface="Times New Roman"/>
              </a:rPr>
              <a:t>) </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gradient descent to update all relevant word vectors </a:t>
            </a:r>
            <a:r>
              <a:rPr b="0" i="1" lang="en-US" sz="2800" u="none" cap="none" strike="noStrike">
                <a:solidFill>
                  <a:schemeClr val="dk1"/>
                </a:solidFill>
                <a:latin typeface="Times New Roman"/>
                <a:ea typeface="Times New Roman"/>
                <a:cs typeface="Times New Roman"/>
                <a:sym typeface="Times New Roman"/>
              </a:rPr>
              <a:t>u</a:t>
            </a:r>
            <a:r>
              <a:rPr b="0" baseline="-25000" i="1" lang="en-US" sz="2800" u="none" cap="none" strike="noStrike">
                <a:solidFill>
                  <a:schemeClr val="dk1"/>
                </a:solidFill>
                <a:latin typeface="Times New Roman"/>
                <a:ea typeface="Times New Roman"/>
                <a:cs typeface="Times New Roman"/>
                <a:sym typeface="Times New Roman"/>
              </a:rPr>
              <a:t>c</a:t>
            </a:r>
            <a:r>
              <a:rPr b="0" i="1" lang="en-US" sz="2800" u="none" cap="none" strike="noStrike">
                <a:solidFill>
                  <a:schemeClr val="dk1"/>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and </a:t>
            </a:r>
            <a:r>
              <a:rPr b="0" i="1" lang="en-US" sz="2800" u="none" cap="none" strike="noStrike">
                <a:solidFill>
                  <a:schemeClr val="dk1"/>
                </a:solidFill>
                <a:latin typeface="Times New Roman"/>
                <a:ea typeface="Times New Roman"/>
                <a:cs typeface="Times New Roman"/>
                <a:sym typeface="Times New Roman"/>
              </a:rPr>
              <a:t>w</a:t>
            </a:r>
            <a:r>
              <a:rPr b="0" baseline="-25000" i="1" lang="en-US" sz="2800" u="none" cap="none" strike="noStrike">
                <a:solidFill>
                  <a:schemeClr val="dk1"/>
                </a:solidFill>
                <a:latin typeface="Times New Roman"/>
                <a:ea typeface="Times New Roman"/>
                <a:cs typeface="Times New Roman"/>
                <a:sym typeface="Times New Roman"/>
              </a:rPr>
              <a:t>j</a:t>
            </a:r>
            <a:r>
              <a:rPr b="0" i="0" lang="en-US" sz="2800" u="none" cap="none" strike="noStrike">
                <a:solidFill>
                  <a:schemeClr val="dk1"/>
                </a:solidFill>
                <a:latin typeface="Times New Roman"/>
                <a:ea typeface="Times New Roman"/>
                <a:cs typeface="Times New Roman"/>
                <a:sym typeface="Times New Roman"/>
              </a:rPr>
              <a:t>. </a:t>
            </a: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418" name="Shape 418"/>
          <p:cNvPicPr preferRelativeResize="0"/>
          <p:nvPr/>
        </p:nvPicPr>
        <p:blipFill rotWithShape="1">
          <a:blip r:embed="rId3">
            <a:alphaModFix/>
          </a:blip>
          <a:srcRect b="0" l="0" r="0" t="0"/>
          <a:stretch/>
        </p:blipFill>
        <p:spPr>
          <a:xfrm>
            <a:off x="4375264" y="1982125"/>
            <a:ext cx="5965800" cy="4054800"/>
          </a:xfrm>
          <a:prstGeom prst="rect">
            <a:avLst/>
          </a:prstGeom>
          <a:noFill/>
          <a:ln>
            <a:noFill/>
          </a:ln>
        </p:spPr>
      </p:pic>
      <p:sp>
        <p:nvSpPr>
          <p:cNvPr id="419" name="Shape 419"/>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1429783" y="2692688"/>
            <a:ext cx="6403567"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Evaluating Word vectors</a:t>
            </a:r>
          </a:p>
        </p:txBody>
      </p:sp>
      <p:pic>
        <p:nvPicPr>
          <p:cNvPr id="425" name="Shape 425"/>
          <p:cNvPicPr preferRelativeResize="0"/>
          <p:nvPr/>
        </p:nvPicPr>
        <p:blipFill rotWithShape="1">
          <a:blip r:embed="rId3">
            <a:alphaModFix/>
          </a:blip>
          <a:srcRect b="0" l="0" r="0" t="0"/>
          <a:stretch/>
        </p:blipFill>
        <p:spPr>
          <a:xfrm>
            <a:off x="7833350" y="1824643"/>
            <a:ext cx="2743199" cy="2743199"/>
          </a:xfrm>
          <a:prstGeom prst="rect">
            <a:avLst/>
          </a:prstGeom>
          <a:noFill/>
          <a:ln>
            <a:noFill/>
          </a:ln>
        </p:spPr>
      </p:pic>
      <p:sp>
        <p:nvSpPr>
          <p:cNvPr id="426" name="Shape 42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idx="1" type="body"/>
          </p:nvPr>
        </p:nvSpPr>
        <p:spPr>
          <a:xfrm>
            <a:off x="838199" y="1027605"/>
            <a:ext cx="10766366" cy="5373193"/>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How to quantitatively evaluate the quality of word vectors?</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Intrinsic Evaluation :</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Word Vector Analogies</a:t>
            </a:r>
          </a:p>
          <a:p>
            <a:pPr indent="-228600" lvl="1" marL="685800" marR="0" rtl="0" algn="l">
              <a:lnSpc>
                <a:spcPct val="90000"/>
              </a:lnSpc>
              <a:spcBef>
                <a:spcPts val="500"/>
              </a:spcBef>
              <a:spcAft>
                <a:spcPts val="0"/>
              </a:spcAft>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Extrinsic Evaluation :</a:t>
            </a:r>
          </a:p>
          <a:p>
            <a:pPr indent="-228600" lvl="1" marL="685800" marR="0" rtl="0" algn="l">
              <a:lnSpc>
                <a:spcPct val="90000"/>
              </a:lnSpc>
              <a:spcBef>
                <a:spcPts val="5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Downstream NLP task</a:t>
            </a:r>
          </a:p>
        </p:txBody>
      </p:sp>
      <p:sp>
        <p:nvSpPr>
          <p:cNvPr id="432" name="Shape 43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838200" y="164123"/>
            <a:ext cx="10515599" cy="890954"/>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Intrinsic Evaluation</a:t>
            </a:r>
          </a:p>
        </p:txBody>
      </p:sp>
      <p:sp>
        <p:nvSpPr>
          <p:cNvPr id="438" name="Shape 438"/>
          <p:cNvSpPr txBox="1"/>
          <p:nvPr>
            <p:ph idx="1" type="body"/>
          </p:nvPr>
        </p:nvSpPr>
        <p:spPr>
          <a:xfrm>
            <a:off x="838200" y="1075350"/>
            <a:ext cx="10515599" cy="5606803"/>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Specific Intermediate subtasks</a:t>
            </a:r>
          </a:p>
          <a:p>
            <a:pPr indent="-228600" lvl="0" marL="228600" marR="0" rtl="0" algn="l">
              <a:lnSpc>
                <a:spcPct val="90000"/>
              </a:lnSpc>
              <a:spcBef>
                <a:spcPts val="1000"/>
              </a:spcBef>
              <a:spcAft>
                <a:spcPts val="0"/>
              </a:spcAft>
              <a:buClr>
                <a:schemeClr val="dk1"/>
              </a:buClr>
              <a:buSzPct val="1000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Easy to compute.</a:t>
            </a:r>
          </a:p>
          <a:p>
            <a:pPr indent="-228600" lvl="0" marL="228600" marR="0" rtl="0" algn="l">
              <a:lnSpc>
                <a:spcPct val="90000"/>
              </a:lnSpc>
              <a:spcBef>
                <a:spcPts val="1000"/>
              </a:spcBef>
              <a:spcAft>
                <a:spcPts val="0"/>
              </a:spcAft>
              <a:buClr>
                <a:schemeClr val="dk1"/>
              </a:buClr>
              <a:buSzPct val="1000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Analogy completion: </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a:b :: c:?					                         d = </a:t>
            </a:r>
          </a:p>
          <a:p>
            <a:pPr indent="0" lvl="0" marL="0" marR="0" rtl="0" algn="l">
              <a:lnSpc>
                <a:spcPct val="90000"/>
              </a:lnSpc>
              <a:spcBef>
                <a:spcPts val="1000"/>
              </a:spcBef>
              <a:spcAft>
                <a:spcPts val="0"/>
              </a:spcAft>
              <a:buClr>
                <a:srgbClr val="2E75B5"/>
              </a:buClr>
              <a:buSzPct val="25000"/>
              <a:buFont typeface="Arial"/>
              <a:buNone/>
            </a:pPr>
            <a:r>
              <a:rPr b="0" i="0" lang="en-US" sz="2800" u="none" cap="none" strike="noStrike">
                <a:solidFill>
                  <a:srgbClr val="2E75B5"/>
                </a:solidFill>
                <a:latin typeface="Times New Roman"/>
                <a:ea typeface="Times New Roman"/>
                <a:cs typeface="Times New Roman"/>
                <a:sym typeface="Times New Roman"/>
              </a:rPr>
              <a:t>man:woman :: king:?</a:t>
            </a:r>
          </a:p>
          <a:p>
            <a:pPr indent="0" lvl="0" marL="0" marR="0" rtl="0" algn="l">
              <a:lnSpc>
                <a:spcPct val="90000"/>
              </a:lnSpc>
              <a:spcBef>
                <a:spcPts val="1000"/>
              </a:spcBef>
              <a:spcAft>
                <a:spcPts val="0"/>
              </a:spcAft>
              <a:buClr>
                <a:schemeClr val="dk1"/>
              </a:buClr>
              <a:buSzPct val="25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Evaluate word vectors by how well their cosine distance after addition captures intuitive semantic and syntactic analogy questions </a:t>
            </a:r>
          </a:p>
          <a:p>
            <a:pPr indent="-228600" lvl="1" marL="685800" marR="0" rtl="0" algn="l">
              <a:lnSpc>
                <a:spcPct val="90000"/>
              </a:lnSpc>
              <a:spcBef>
                <a:spcPts val="500"/>
              </a:spcBef>
              <a:spcAft>
                <a:spcPts val="0"/>
              </a:spcAft>
              <a:buClr>
                <a:schemeClr val="dk1"/>
              </a:buClr>
              <a:buSzPct val="24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Discarding the input words from the search! </a:t>
            </a:r>
          </a:p>
          <a:p>
            <a:pPr indent="-228600" lvl="1" marL="685800" marR="0" rtl="0" algn="l">
              <a:lnSpc>
                <a:spcPct val="90000"/>
              </a:lnSpc>
              <a:spcBef>
                <a:spcPts val="500"/>
              </a:spcBef>
              <a:spcAft>
                <a:spcPts val="0"/>
              </a:spcAft>
              <a:buClr>
                <a:schemeClr val="dk1"/>
              </a:buClr>
              <a:buSzPct val="24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Problem: What if the information is there but not linear? </a:t>
            </a:r>
          </a:p>
          <a:p>
            <a:pPr indent="-228600" lvl="1" marL="685800" marR="0" rtl="0" algn="l">
              <a:lnSpc>
                <a:spcPct val="90000"/>
              </a:lnSpc>
              <a:spcBef>
                <a:spcPts val="500"/>
              </a:spcBef>
              <a:buClr>
                <a:schemeClr val="dk1"/>
              </a:buClr>
              <a:buSzPct val="1000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439" name="Shape 439"/>
          <p:cNvPicPr preferRelativeResize="0"/>
          <p:nvPr/>
        </p:nvPicPr>
        <p:blipFill rotWithShape="1">
          <a:blip r:embed="rId3">
            <a:alphaModFix/>
          </a:blip>
          <a:srcRect b="-3921" l="145" r="-144" t="3921"/>
          <a:stretch/>
        </p:blipFill>
        <p:spPr>
          <a:xfrm>
            <a:off x="6966000" y="2728800"/>
            <a:ext cx="4724400" cy="1181100"/>
          </a:xfrm>
          <a:prstGeom prst="rect">
            <a:avLst/>
          </a:prstGeom>
          <a:noFill/>
          <a:ln>
            <a:noFill/>
          </a:ln>
        </p:spPr>
      </p:pic>
      <p:sp>
        <p:nvSpPr>
          <p:cNvPr id="440" name="Shape 44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b="0" l="0" r="0" t="0"/>
          <a:stretch/>
        </p:blipFill>
        <p:spPr>
          <a:xfrm>
            <a:off x="1295400" y="1262841"/>
            <a:ext cx="10058399" cy="4586161"/>
          </a:xfrm>
          <a:prstGeom prst="rect">
            <a:avLst/>
          </a:prstGeom>
          <a:noFill/>
          <a:ln>
            <a:noFill/>
          </a:ln>
        </p:spPr>
      </p:pic>
      <p:sp>
        <p:nvSpPr>
          <p:cNvPr id="446" name="Shape 446"/>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838200" y="164123"/>
            <a:ext cx="10515599" cy="890954"/>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Extrinsic Evaluation</a:t>
            </a:r>
          </a:p>
        </p:txBody>
      </p:sp>
      <p:sp>
        <p:nvSpPr>
          <p:cNvPr id="452" name="Shape 452"/>
          <p:cNvSpPr txBox="1"/>
          <p:nvPr>
            <p:ph idx="1" type="body"/>
          </p:nvPr>
        </p:nvSpPr>
        <p:spPr>
          <a:xfrm>
            <a:off x="838200" y="1075350"/>
            <a:ext cx="10515599" cy="5606803"/>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Real task at hand</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Ex: Sentiment analysis. </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Not very robust. </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End result is a function of whole process and not just embeddings.</a:t>
            </a:r>
          </a:p>
          <a:p>
            <a:pPr indent="-228600" lvl="0" marL="228600" marR="0" rtl="0" algn="l">
              <a:lnSpc>
                <a:spcPct val="90000"/>
              </a:lnSpc>
              <a:spcBef>
                <a:spcPts val="1000"/>
              </a:spcBef>
              <a:spcAft>
                <a:spcPts val="0"/>
              </a:spcAft>
              <a:buClr>
                <a:schemeClr val="dk1"/>
              </a:buClr>
              <a:buSzPct val="100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Process: </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Data pipelines</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Algorithm(s)</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Fine tuning</a:t>
            </a:r>
          </a:p>
          <a:p>
            <a:pPr indent="-228600" lvl="1" marL="685800" marR="0" rtl="0" algn="l">
              <a:lnSpc>
                <a:spcPct val="90000"/>
              </a:lnSpc>
              <a:spcBef>
                <a:spcPts val="500"/>
              </a:spcBef>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Quality of dataset </a:t>
            </a:r>
          </a:p>
        </p:txBody>
      </p:sp>
      <p:sp>
        <p:nvSpPr>
          <p:cNvPr id="453" name="Shape 45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type="title"/>
          </p:nvPr>
        </p:nvSpPr>
        <p:spPr>
          <a:xfrm>
            <a:off x="3839307" y="2592509"/>
            <a:ext cx="2842845"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Speed Up</a:t>
            </a:r>
          </a:p>
        </p:txBody>
      </p:sp>
      <p:pic>
        <p:nvPicPr>
          <p:cNvPr id="459" name="Shape 459"/>
          <p:cNvPicPr preferRelativeResize="0"/>
          <p:nvPr/>
        </p:nvPicPr>
        <p:blipFill rotWithShape="1">
          <a:blip r:embed="rId3">
            <a:alphaModFix/>
          </a:blip>
          <a:srcRect b="0" l="0" r="0" t="0"/>
          <a:stretch/>
        </p:blipFill>
        <p:spPr>
          <a:xfrm>
            <a:off x="6418382" y="1906648"/>
            <a:ext cx="2697284" cy="2697284"/>
          </a:xfrm>
          <a:prstGeom prst="rect">
            <a:avLst/>
          </a:prstGeom>
          <a:noFill/>
          <a:ln>
            <a:noFill/>
          </a:ln>
        </p:spPr>
      </p:pic>
      <p:sp>
        <p:nvSpPr>
          <p:cNvPr id="460" name="Shape 46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838200" y="248105"/>
            <a:ext cx="10515599" cy="867508"/>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lang="en-US"/>
              <a:t>Bottleneck</a:t>
            </a:r>
          </a:p>
        </p:txBody>
      </p:sp>
      <p:sp>
        <p:nvSpPr>
          <p:cNvPr id="466" name="Shape 466"/>
          <p:cNvSpPr txBox="1"/>
          <p:nvPr>
            <p:ph idx="1" type="body"/>
          </p:nvPr>
        </p:nvSpPr>
        <p:spPr>
          <a:xfrm>
            <a:off x="838200" y="1192579"/>
            <a:ext cx="10515599" cy="5528895"/>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Recall, to calculate probability, we use softmax. The denominator is sum across entire vocab. </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25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Further, this is calculated for every window.</a:t>
            </a:r>
          </a:p>
          <a:p>
            <a:pPr indent="0" lvl="0" marL="0" marR="0" rtl="0" algn="l">
              <a:lnSpc>
                <a:spcPct val="90000"/>
              </a:lnSpc>
              <a:spcBef>
                <a:spcPts val="1000"/>
              </a:spcBef>
              <a:spcAft>
                <a:spcPts val="0"/>
              </a:spcAft>
              <a:buClr>
                <a:schemeClr val="dk1"/>
              </a:buClr>
              <a:buSzPct val="25000"/>
              <a:buFont typeface="Arial"/>
              <a:buNone/>
            </a:pPr>
            <a:r>
              <a:t/>
            </a:r>
            <a:endParaRPr b="0" i="0" sz="5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Too expensive.</a:t>
            </a:r>
          </a:p>
          <a:p>
            <a:pPr indent="0" lvl="0" marL="0" marR="0" rtl="0" algn="l">
              <a:lnSpc>
                <a:spcPct val="90000"/>
              </a:lnSpc>
              <a:spcBef>
                <a:spcPts val="1000"/>
              </a:spcBef>
              <a:spcAft>
                <a:spcPts val="0"/>
              </a:spcAft>
              <a:buClr>
                <a:schemeClr val="dk1"/>
              </a:buClr>
              <a:buSzPct val="250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Single update of parameters requires to iterate over |V|. Our vocab usually is in millions. </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467" name="Shape 467"/>
          <p:cNvPicPr preferRelativeResize="0"/>
          <p:nvPr/>
        </p:nvPicPr>
        <p:blipFill rotWithShape="1">
          <a:blip r:embed="rId3">
            <a:alphaModFix/>
          </a:blip>
          <a:srcRect b="0" l="0" r="0" t="0"/>
          <a:stretch/>
        </p:blipFill>
        <p:spPr>
          <a:xfrm>
            <a:off x="5493560" y="2706717"/>
            <a:ext cx="3619500" cy="812799"/>
          </a:xfrm>
          <a:prstGeom prst="rect">
            <a:avLst/>
          </a:prstGeom>
          <a:noFill/>
          <a:ln>
            <a:noFill/>
          </a:ln>
        </p:spPr>
      </p:pic>
      <p:pic>
        <p:nvPicPr>
          <p:cNvPr id="468" name="Shape 468"/>
          <p:cNvPicPr preferRelativeResize="0"/>
          <p:nvPr/>
        </p:nvPicPr>
        <p:blipFill rotWithShape="1">
          <a:blip r:embed="rId4">
            <a:alphaModFix/>
          </a:blip>
          <a:srcRect b="0" l="0" r="0" t="0"/>
          <a:stretch/>
        </p:blipFill>
        <p:spPr>
          <a:xfrm>
            <a:off x="2235427" y="2672316"/>
            <a:ext cx="2959100" cy="762000"/>
          </a:xfrm>
          <a:prstGeom prst="rect">
            <a:avLst/>
          </a:prstGeom>
          <a:noFill/>
          <a:ln>
            <a:noFill/>
          </a:ln>
        </p:spPr>
      </p:pic>
      <p:sp>
        <p:nvSpPr>
          <p:cNvPr id="469" name="Shape 469"/>
          <p:cNvSpPr/>
          <p:nvPr/>
        </p:nvSpPr>
        <p:spPr>
          <a:xfrm>
            <a:off x="3541091" y="2982213"/>
            <a:ext cx="215423" cy="223557"/>
          </a:xfrm>
          <a:prstGeom prst="rect">
            <a:avLst/>
          </a:prstGeom>
          <a:noFill/>
          <a:ln cap="flat" cmpd="sng" w="12700">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900">
                <a:solidFill>
                  <a:schemeClr val="dk1"/>
                </a:solidFill>
                <a:latin typeface="Times New Roman"/>
                <a:ea typeface="Times New Roman"/>
                <a:cs typeface="Times New Roman"/>
                <a:sym typeface="Times New Roman"/>
              </a:rPr>
              <a:t>                   </a:t>
            </a:r>
          </a:p>
        </p:txBody>
      </p:sp>
      <p:sp>
        <p:nvSpPr>
          <p:cNvPr id="470" name="Shape 470"/>
          <p:cNvSpPr/>
          <p:nvPr/>
        </p:nvSpPr>
        <p:spPr>
          <a:xfrm>
            <a:off x="7384335" y="3068113"/>
            <a:ext cx="215423" cy="223557"/>
          </a:xfrm>
          <a:prstGeom prst="rect">
            <a:avLst/>
          </a:prstGeom>
          <a:noFill/>
          <a:ln cap="flat" cmpd="sng" w="12700">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900">
                <a:solidFill>
                  <a:schemeClr val="dk1"/>
                </a:solidFill>
                <a:latin typeface="Times New Roman"/>
                <a:ea typeface="Times New Roman"/>
                <a:cs typeface="Times New Roman"/>
                <a:sym typeface="Times New Roman"/>
              </a:rPr>
              <a:t>                   </a:t>
            </a:r>
          </a:p>
        </p:txBody>
      </p:sp>
      <p:sp>
        <p:nvSpPr>
          <p:cNvPr id="471" name="Shape 47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idx="1" type="body"/>
          </p:nvPr>
        </p:nvSpPr>
        <p:spPr>
          <a:xfrm>
            <a:off x="721820" y="512212"/>
            <a:ext cx="10515599" cy="572233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lang="en-US"/>
              <a:t>To approximate probability, dont use the entire vocab.</a:t>
            </a:r>
          </a:p>
          <a:p>
            <a:pPr indent="0" lvl="0" marL="0" marR="0" rtl="0" algn="l">
              <a:lnSpc>
                <a:spcPct val="90000"/>
              </a:lnSpc>
              <a:spcBef>
                <a:spcPts val="0"/>
              </a:spcBef>
              <a:spcAft>
                <a:spcPts val="0"/>
              </a:spcAft>
              <a:buClr>
                <a:schemeClr val="dk1"/>
              </a:buClr>
              <a:buSzPct val="25000"/>
              <a:buFont typeface="Arial"/>
              <a:buNone/>
            </a:pPr>
            <a:r>
              <a:t/>
            </a:r>
            <a:endParaRPr/>
          </a:p>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Times New Roman"/>
                <a:ea typeface="Times New Roman"/>
                <a:cs typeface="Times New Roman"/>
                <a:sym typeface="Times New Roman"/>
              </a:rPr>
              <a:t>There are 2 popular line of attacks to </a:t>
            </a:r>
            <a:r>
              <a:rPr lang="en-US"/>
              <a:t>achieve</a:t>
            </a:r>
            <a:r>
              <a:rPr b="0" i="0" lang="en-US" sz="2800" u="none" cap="none" strike="noStrike">
                <a:solidFill>
                  <a:schemeClr val="dk1"/>
                </a:solidFill>
                <a:latin typeface="Times New Roman"/>
                <a:ea typeface="Times New Roman"/>
                <a:cs typeface="Times New Roman"/>
                <a:sym typeface="Times New Roman"/>
              </a:rPr>
              <a:t> this:</a:t>
            </a:r>
          </a:p>
          <a:p>
            <a:pPr indent="0" lvl="0" marL="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lvl="0" rtl="0">
              <a:spcBef>
                <a:spcPts val="0"/>
              </a:spcBef>
              <a:buClr>
                <a:schemeClr val="dk1"/>
              </a:buClr>
              <a:buSzPct val="100000"/>
              <a:buFont typeface="Arial"/>
              <a:buChar char="•"/>
            </a:pPr>
            <a:r>
              <a:rPr lang="en-US"/>
              <a:t>Modify the structure the softmax </a:t>
            </a:r>
          </a:p>
          <a:p>
            <a:pPr lvl="1" rtl="0">
              <a:spcBef>
                <a:spcPts val="0"/>
              </a:spcBef>
              <a:buClr>
                <a:schemeClr val="dk1"/>
              </a:buClr>
              <a:buSzPct val="100000"/>
              <a:buFont typeface="Arial"/>
              <a:buChar char="•"/>
            </a:pPr>
            <a:r>
              <a:rPr lang="en-US"/>
              <a:t>Hierarchical Softmax</a:t>
            </a:r>
          </a:p>
          <a:p>
            <a:pPr indent="0" lvl="0" marL="457200" rtl="0">
              <a:spcBef>
                <a:spcPts val="0"/>
              </a:spcBef>
              <a:buNone/>
            </a:pPr>
            <a:r>
              <a:t/>
            </a:r>
            <a:endParaRPr/>
          </a:p>
          <a:p>
            <a:pPr indent="0" lvl="0" marL="457200" rtl="0">
              <a:spcBef>
                <a:spcPts val="0"/>
              </a:spcBef>
              <a:buNone/>
            </a:pPr>
            <a:r>
              <a:t/>
            </a:r>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Sampling techniques : don’t use entire vocabulary to compute the sum</a:t>
            </a: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Times New Roman"/>
                <a:ea typeface="Times New Roman"/>
                <a:cs typeface="Times New Roman"/>
                <a:sym typeface="Times New Roman"/>
              </a:rPr>
              <a:t>Negative sampling</a:t>
            </a:r>
          </a:p>
          <a:p>
            <a:pPr indent="0" lvl="0" marL="457200" marR="0" rtl="0" algn="l">
              <a:lnSpc>
                <a:spcPct val="90000"/>
              </a:lnSpc>
              <a:spcBef>
                <a:spcPts val="50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7" name="Shape 47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idx="1" type="subTitle"/>
          </p:nvPr>
        </p:nvSpPr>
        <p:spPr>
          <a:xfrm>
            <a:off x="711450" y="1075750"/>
            <a:ext cx="6085200" cy="4399500"/>
          </a:xfrm>
          <a:prstGeom prst="rect">
            <a:avLst/>
          </a:prstGeom>
        </p:spPr>
        <p:txBody>
          <a:bodyPr anchorCtr="0" anchor="t" bIns="91425" lIns="91425" rIns="91425" tIns="91425">
            <a:noAutofit/>
          </a:bodyPr>
          <a:lstStyle/>
          <a:p>
            <a:pPr indent="-368300" lvl="0" marL="457200" rtl="0" algn="l">
              <a:lnSpc>
                <a:spcPct val="100000"/>
              </a:lnSpc>
              <a:spcBef>
                <a:spcPts val="0"/>
              </a:spcBef>
              <a:buSzPct val="100000"/>
              <a:buFont typeface="Times New Roman"/>
              <a:buChar char="●"/>
            </a:pPr>
            <a:r>
              <a:rPr lang="en-US" sz="2200"/>
              <a:t>Arrange words in vocab as leaf units of a balanced binary tree.</a:t>
            </a:r>
          </a:p>
          <a:p>
            <a:pPr lvl="0" rtl="0" algn="l">
              <a:lnSpc>
                <a:spcPct val="100000"/>
              </a:lnSpc>
              <a:spcBef>
                <a:spcPts val="0"/>
              </a:spcBef>
              <a:buNone/>
            </a:pPr>
            <a:r>
              <a:t/>
            </a:r>
            <a:endParaRPr sz="2200"/>
          </a:p>
          <a:p>
            <a:pPr indent="-368300" lvl="0" marL="457200" rtl="0" algn="l">
              <a:lnSpc>
                <a:spcPct val="100000"/>
              </a:lnSpc>
              <a:spcBef>
                <a:spcPts val="0"/>
              </a:spcBef>
              <a:buSzPct val="100000"/>
              <a:buFont typeface="Times New Roman"/>
              <a:buChar char="●"/>
            </a:pPr>
            <a:r>
              <a:rPr lang="en-US" sz="2200"/>
              <a:t>|V| leaves         |V| - 1 internal nodes</a:t>
            </a:r>
          </a:p>
          <a:p>
            <a:pPr lvl="0" rtl="0" algn="l">
              <a:lnSpc>
                <a:spcPct val="100000"/>
              </a:lnSpc>
              <a:spcBef>
                <a:spcPts val="0"/>
              </a:spcBef>
              <a:buNone/>
            </a:pPr>
            <a:r>
              <a:t/>
            </a:r>
            <a:endParaRPr sz="2200"/>
          </a:p>
          <a:p>
            <a:pPr indent="-368300" lvl="0" marL="457200" rtl="0" algn="l">
              <a:lnSpc>
                <a:spcPct val="100000"/>
              </a:lnSpc>
              <a:spcBef>
                <a:spcPts val="0"/>
              </a:spcBef>
              <a:buSzPct val="100000"/>
              <a:buChar char="●"/>
            </a:pPr>
            <a:r>
              <a:rPr lang="en-US" sz="2200"/>
              <a:t>Each leaf node has a unique path from root to the leaf</a:t>
            </a:r>
          </a:p>
          <a:p>
            <a:pPr lvl="0" rtl="0" algn="l">
              <a:lnSpc>
                <a:spcPct val="100000"/>
              </a:lnSpc>
              <a:spcBef>
                <a:spcPts val="0"/>
              </a:spcBef>
              <a:buNone/>
            </a:pPr>
            <a:r>
              <a:t/>
            </a:r>
            <a:endParaRPr sz="2200"/>
          </a:p>
          <a:p>
            <a:pPr indent="-368300" lvl="0" marL="457200" rtl="0" algn="l">
              <a:lnSpc>
                <a:spcPct val="100000"/>
              </a:lnSpc>
              <a:spcBef>
                <a:spcPts val="0"/>
              </a:spcBef>
              <a:buSzPct val="100000"/>
              <a:buFont typeface="Times New Roman"/>
              <a:buChar char="●"/>
            </a:pPr>
            <a:r>
              <a:rPr lang="en-US" sz="2200"/>
              <a:t>Probability of a word (leaf node L</a:t>
            </a:r>
            <a:r>
              <a:rPr baseline="-25000" lang="en-US" sz="2200"/>
              <a:t>w</a:t>
            </a:r>
            <a:r>
              <a:rPr lang="en-US" sz="2200"/>
              <a:t>) = Probability of the path from root node to leaf L</a:t>
            </a:r>
            <a:r>
              <a:rPr baseline="-25000" lang="en-US" sz="2200"/>
              <a:t>w</a:t>
            </a:r>
          </a:p>
          <a:p>
            <a:pPr lvl="0" rtl="0" algn="l">
              <a:lnSpc>
                <a:spcPct val="100000"/>
              </a:lnSpc>
              <a:spcBef>
                <a:spcPts val="0"/>
              </a:spcBef>
              <a:buNone/>
            </a:pPr>
            <a:r>
              <a:t/>
            </a:r>
            <a:endParaRPr sz="2200"/>
          </a:p>
          <a:p>
            <a:pPr indent="-368300" lvl="0" marL="457200" rtl="0" algn="l">
              <a:lnSpc>
                <a:spcPct val="100000"/>
              </a:lnSpc>
              <a:spcBef>
                <a:spcPts val="0"/>
              </a:spcBef>
              <a:buSzPct val="100000"/>
              <a:buFont typeface="Times New Roman"/>
              <a:buChar char="●"/>
            </a:pPr>
            <a:r>
              <a:rPr lang="en-US" sz="2200"/>
              <a:t>No output vector representation for words, unlike softmax.</a:t>
            </a:r>
          </a:p>
          <a:p>
            <a:pPr lvl="0" rtl="0" algn="l">
              <a:lnSpc>
                <a:spcPct val="100000"/>
              </a:lnSpc>
              <a:spcBef>
                <a:spcPts val="0"/>
              </a:spcBef>
              <a:buClr>
                <a:srgbClr val="000000"/>
              </a:buClr>
              <a:buSzPct val="50000"/>
              <a:buFont typeface="Arial"/>
              <a:buNone/>
            </a:pPr>
            <a:r>
              <a:t/>
            </a:r>
            <a:endParaRPr sz="2200"/>
          </a:p>
          <a:p>
            <a:pPr indent="-368300" lvl="0" marL="457200" rtl="0" algn="l">
              <a:lnSpc>
                <a:spcPct val="100000"/>
              </a:lnSpc>
              <a:spcBef>
                <a:spcPts val="0"/>
              </a:spcBef>
              <a:buSzPct val="100000"/>
              <a:buFont typeface="Times New Roman"/>
              <a:buChar char="●"/>
            </a:pPr>
            <a:r>
              <a:rPr lang="en-US" sz="2200"/>
              <a:t>Instead every internal node has a d-dimension vector associated with it - </a:t>
            </a:r>
            <a:r>
              <a:rPr b="1" lang="en-US" sz="2200"/>
              <a:t>v’</a:t>
            </a:r>
            <a:r>
              <a:rPr b="1" baseline="-25000" lang="en-US"/>
              <a:t>n(w, j)</a:t>
            </a:r>
          </a:p>
        </p:txBody>
      </p:sp>
      <p:sp>
        <p:nvSpPr>
          <p:cNvPr id="484" name="Shape 484"/>
          <p:cNvSpPr txBox="1"/>
          <p:nvPr/>
        </p:nvSpPr>
        <p:spPr>
          <a:xfrm>
            <a:off x="205047" y="264237"/>
            <a:ext cx="9421800" cy="708000"/>
          </a:xfrm>
          <a:prstGeom prst="rect">
            <a:avLst/>
          </a:prstGeom>
          <a:noFill/>
          <a:ln>
            <a:noFill/>
          </a:ln>
        </p:spPr>
        <p:txBody>
          <a:bodyPr anchorCtr="0" anchor="t" bIns="45700" lIns="91425" rIns="91425" tIns="45700">
            <a:noAutofit/>
          </a:bodyPr>
          <a:lstStyle/>
          <a:p>
            <a:pPr indent="0" lvl="1" marL="457200" marR="0" rtl="0" algn="l">
              <a:spcBef>
                <a:spcPts val="0"/>
              </a:spcBef>
              <a:buSzPct val="25000"/>
              <a:buNone/>
            </a:pPr>
            <a:r>
              <a:rPr b="0" i="0" lang="en-US" sz="4000" u="none" cap="none" strike="noStrike">
                <a:solidFill>
                  <a:schemeClr val="dk1"/>
                </a:solidFill>
                <a:latin typeface="Arial"/>
                <a:ea typeface="Arial"/>
                <a:cs typeface="Arial"/>
                <a:sym typeface="Arial"/>
              </a:rPr>
              <a:t>Hierarchical Softmax</a:t>
            </a:r>
          </a:p>
        </p:txBody>
      </p:sp>
      <p:pic>
        <p:nvPicPr>
          <p:cNvPr id="485" name="Shape 485"/>
          <p:cNvPicPr preferRelativeResize="0"/>
          <p:nvPr/>
        </p:nvPicPr>
        <p:blipFill>
          <a:blip r:embed="rId3">
            <a:alphaModFix/>
          </a:blip>
          <a:stretch>
            <a:fillRect/>
          </a:stretch>
        </p:blipFill>
        <p:spPr>
          <a:xfrm>
            <a:off x="6954925" y="1170550"/>
            <a:ext cx="5100624" cy="2942675"/>
          </a:xfrm>
          <a:prstGeom prst="rect">
            <a:avLst/>
          </a:prstGeom>
          <a:noFill/>
          <a:ln>
            <a:noFill/>
          </a:ln>
        </p:spPr>
      </p:pic>
      <p:sp>
        <p:nvSpPr>
          <p:cNvPr id="486" name="Shape 486"/>
          <p:cNvSpPr txBox="1"/>
          <p:nvPr/>
        </p:nvSpPr>
        <p:spPr>
          <a:xfrm>
            <a:off x="7298175" y="4311525"/>
            <a:ext cx="4657200" cy="645000"/>
          </a:xfrm>
          <a:prstGeom prst="rect">
            <a:avLst/>
          </a:prstGeom>
          <a:noFill/>
          <a:ln>
            <a:noFill/>
          </a:ln>
        </p:spPr>
        <p:txBody>
          <a:bodyPr anchorCtr="0" anchor="t" bIns="91425" lIns="91425" rIns="91425" tIns="91425">
            <a:noAutofit/>
          </a:bodyPr>
          <a:lstStyle/>
          <a:p>
            <a:pPr lvl="0">
              <a:spcBef>
                <a:spcPts val="0"/>
              </a:spcBef>
              <a:buNone/>
            </a:pPr>
            <a:r>
              <a:rPr lang="en-US"/>
              <a:t>n(w, j) means the j-th unit on the path from root to the word w</a:t>
            </a:r>
          </a:p>
        </p:txBody>
      </p:sp>
      <p:cxnSp>
        <p:nvCxnSpPr>
          <p:cNvPr id="487" name="Shape 487"/>
          <p:cNvCxnSpPr/>
          <p:nvPr/>
        </p:nvCxnSpPr>
        <p:spPr>
          <a:xfrm>
            <a:off x="2466875" y="2347550"/>
            <a:ext cx="358200" cy="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1" type="body"/>
          </p:nvPr>
        </p:nvSpPr>
        <p:spPr>
          <a:xfrm>
            <a:off x="814647" y="448885"/>
            <a:ext cx="10539153" cy="6272588"/>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Machine does not understand text. </a:t>
            </a:r>
          </a:p>
          <a:p>
            <a:pPr indent="-228600" lvl="0" marL="228600" marR="0" rtl="0" algn="l">
              <a:lnSpc>
                <a:spcPct val="10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We need numeric representation </a:t>
            </a:r>
          </a:p>
          <a:p>
            <a:pPr indent="-228600" lvl="0" marL="228600" marR="0" rtl="0" algn="l">
              <a:lnSpc>
                <a:spcPct val="10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An integral part of any NLP pipeline.</a:t>
            </a:r>
          </a:p>
          <a:p>
            <a:pPr indent="-228600" lvl="0" marL="228600" marR="0" rtl="0" algn="l">
              <a:lnSpc>
                <a:spcPct val="100000"/>
              </a:lnSpc>
              <a:spcBef>
                <a:spcPts val="100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Unlike images (RGB matrix), for text there is no obvious way.</a:t>
            </a:r>
          </a:p>
          <a:p>
            <a:pPr indent="0" lvl="0" marL="0" marR="0" rtl="0" algn="l">
              <a:lnSpc>
                <a:spcPct val="70000"/>
              </a:lnSpc>
              <a:spcBef>
                <a:spcPts val="1000"/>
              </a:spcBef>
              <a:spcAft>
                <a:spcPts val="0"/>
              </a:spcAft>
              <a:buClr>
                <a:schemeClr val="dk1"/>
              </a:buClr>
              <a:buSzPct val="25000"/>
              <a:buFont typeface="Arial"/>
              <a:buNone/>
            </a:pPr>
            <a:r>
              <a:t/>
            </a:r>
            <a:endParaRPr sz="2590"/>
          </a:p>
          <a:p>
            <a:pPr indent="0" lvl="0" marL="0" marR="0" rtl="0" algn="l">
              <a:lnSpc>
                <a:spcPct val="70000"/>
              </a:lnSpc>
              <a:spcBef>
                <a:spcPts val="1000"/>
              </a:spcBef>
              <a:spcAft>
                <a:spcPts val="0"/>
              </a:spcAft>
              <a:buClr>
                <a:schemeClr val="dk1"/>
              </a:buClr>
              <a:buSzPct val="25000"/>
              <a:buFont typeface="Arial"/>
              <a:buNone/>
            </a:pPr>
            <a:r>
              <a:t/>
            </a:r>
            <a:endParaRPr sz="2590"/>
          </a:p>
          <a:p>
            <a:pPr indent="0" lvl="0" marL="0" marR="0" rtl="0" algn="l">
              <a:lnSpc>
                <a:spcPct val="70000"/>
              </a:lnSpc>
              <a:spcBef>
                <a:spcPts val="1000"/>
              </a:spcBef>
              <a:spcAft>
                <a:spcPts val="0"/>
              </a:spcAft>
              <a:buClr>
                <a:schemeClr val="dk1"/>
              </a:buClr>
              <a:buSzPct val="25000"/>
              <a:buFont typeface="Arial"/>
              <a:buNone/>
            </a:pPr>
            <a:r>
              <a:rPr b="1" i="0" lang="en-US" sz="2590" u="none" cap="none" strike="noStrike">
                <a:solidFill>
                  <a:schemeClr val="dk1"/>
                </a:solidFill>
                <a:latin typeface="Times New Roman"/>
                <a:ea typeface="Times New Roman"/>
                <a:cs typeface="Times New Roman"/>
                <a:sym typeface="Times New Roman"/>
              </a:rPr>
              <a:t>Legacy Techniques*</a:t>
            </a:r>
          </a:p>
          <a:p>
            <a:pPr indent="0" lvl="0" marL="0" marR="0" rtl="0" algn="l">
              <a:lnSpc>
                <a:spcPct val="70000"/>
              </a:lnSpc>
              <a:spcBef>
                <a:spcPts val="1000"/>
              </a:spcBef>
              <a:spcAft>
                <a:spcPts val="0"/>
              </a:spcAft>
              <a:buClr>
                <a:schemeClr val="dk1"/>
              </a:buClr>
              <a:buSzPct val="25000"/>
              <a:buFont typeface="Arial"/>
              <a:buNone/>
            </a:pPr>
            <a:r>
              <a:t/>
            </a:r>
            <a:endParaRPr sz="600"/>
          </a:p>
          <a:p>
            <a:pPr indent="-228600" lvl="1" marL="685800" marR="0" rtl="0" algn="l">
              <a:lnSpc>
                <a:spcPct val="70000"/>
              </a:lnSpc>
              <a:spcBef>
                <a:spcPts val="500"/>
              </a:spcBef>
              <a:spcAft>
                <a:spcPts val="0"/>
              </a:spcAft>
              <a:buClr>
                <a:schemeClr val="dk1"/>
              </a:buClr>
              <a:buSzPct val="100909"/>
              <a:buFont typeface="Arial"/>
              <a:buChar char="•"/>
            </a:pPr>
            <a:r>
              <a:rPr b="0" i="0" lang="en-US" sz="2220" u="none" cap="none" strike="noStrike">
                <a:solidFill>
                  <a:schemeClr val="dk1"/>
                </a:solidFill>
                <a:latin typeface="Times New Roman"/>
                <a:ea typeface="Times New Roman"/>
                <a:cs typeface="Times New Roman"/>
                <a:sym typeface="Times New Roman"/>
              </a:rPr>
              <a:t>Bag of words</a:t>
            </a:r>
          </a:p>
          <a:p>
            <a:pPr indent="0" lvl="1" marL="457200" marR="0" rtl="0" algn="l">
              <a:lnSpc>
                <a:spcPct val="70000"/>
              </a:lnSpc>
              <a:spcBef>
                <a:spcPts val="500"/>
              </a:spcBef>
              <a:spcAft>
                <a:spcPts val="0"/>
              </a:spcAft>
              <a:buClr>
                <a:schemeClr val="dk1"/>
              </a:buClr>
              <a:buSzPct val="25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1" marL="685800" marR="0" rtl="0" algn="l">
              <a:lnSpc>
                <a:spcPct val="70000"/>
              </a:lnSpc>
              <a:spcBef>
                <a:spcPts val="500"/>
              </a:spcBef>
              <a:spcAft>
                <a:spcPts val="0"/>
              </a:spcAft>
              <a:buClr>
                <a:schemeClr val="dk1"/>
              </a:buClr>
              <a:buSzPct val="100909"/>
              <a:buFont typeface="Arial"/>
              <a:buChar char="•"/>
            </a:pPr>
            <a:r>
              <a:rPr b="0" i="0" lang="en-US" sz="2220" u="none" cap="none" strike="noStrike">
                <a:solidFill>
                  <a:schemeClr val="dk1"/>
                </a:solidFill>
                <a:latin typeface="Times New Roman"/>
                <a:ea typeface="Times New Roman"/>
                <a:cs typeface="Times New Roman"/>
                <a:sym typeface="Times New Roman"/>
              </a:rPr>
              <a:t>N-gram</a:t>
            </a:r>
          </a:p>
          <a:p>
            <a:pPr indent="0" lvl="1" marL="457200" marR="0" rtl="0" algn="l">
              <a:lnSpc>
                <a:spcPct val="70000"/>
              </a:lnSpc>
              <a:spcBef>
                <a:spcPts val="500"/>
              </a:spcBef>
              <a:spcAft>
                <a:spcPts val="0"/>
              </a:spcAft>
              <a:buClr>
                <a:schemeClr val="dk1"/>
              </a:buClr>
              <a:buSzPct val="250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228600" lvl="1" marL="685800" marR="0" rtl="0" algn="l">
              <a:lnSpc>
                <a:spcPct val="70000"/>
              </a:lnSpc>
              <a:spcBef>
                <a:spcPts val="500"/>
              </a:spcBef>
              <a:spcAft>
                <a:spcPts val="0"/>
              </a:spcAft>
              <a:buClr>
                <a:schemeClr val="dk1"/>
              </a:buClr>
              <a:buSzPct val="100909"/>
              <a:buFont typeface="Arial"/>
              <a:buChar char="•"/>
            </a:pPr>
            <a:r>
              <a:rPr b="0" i="0" lang="en-US" sz="2220" u="none" cap="none" strike="noStrike">
                <a:solidFill>
                  <a:schemeClr val="dk1"/>
                </a:solidFill>
                <a:latin typeface="Times New Roman"/>
                <a:ea typeface="Times New Roman"/>
                <a:cs typeface="Times New Roman"/>
                <a:sym typeface="Times New Roman"/>
              </a:rPr>
              <a:t>TF-IDF</a:t>
            </a:r>
          </a:p>
          <a:p>
            <a:pPr indent="-228600" lvl="0" marL="228600" marR="0" rtl="0" algn="l">
              <a:lnSpc>
                <a:spcPct val="70000"/>
              </a:lnSpc>
              <a:spcBef>
                <a:spcPts val="1000"/>
              </a:spcBef>
              <a:spcAft>
                <a:spcPts val="0"/>
              </a:spcAft>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a:p>
            <a:pPr indent="-228600" lvl="0" marL="228600" marR="0" rtl="0" algn="l">
              <a:lnSpc>
                <a:spcPct val="70000"/>
              </a:lnSpc>
              <a:spcBef>
                <a:spcPts val="1000"/>
              </a:spcBef>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p:txBody>
      </p:sp>
      <p:sp>
        <p:nvSpPr>
          <p:cNvPr id="127" name="Shape 12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28" name="Shape 128"/>
          <p:cNvSpPr txBox="1"/>
          <p:nvPr/>
        </p:nvSpPr>
        <p:spPr>
          <a:xfrm>
            <a:off x="1060525" y="6398450"/>
            <a:ext cx="4666200" cy="235800"/>
          </a:xfrm>
          <a:prstGeom prst="rect">
            <a:avLst/>
          </a:prstGeom>
          <a:noFill/>
          <a:ln>
            <a:noFill/>
          </a:ln>
        </p:spPr>
        <p:txBody>
          <a:bodyPr anchorCtr="0" anchor="t" bIns="91425" lIns="91425" rIns="91425" tIns="91425">
            <a:noAutofit/>
          </a:bodyPr>
          <a:lstStyle/>
          <a:p>
            <a:pPr lvl="0">
              <a:spcBef>
                <a:spcPts val="0"/>
              </a:spcBef>
              <a:buNone/>
            </a:pPr>
            <a:r>
              <a:rPr lang="en-US"/>
              <a:t>* Details in appendix</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idx="1" type="subTitle"/>
          </p:nvPr>
        </p:nvSpPr>
        <p:spPr>
          <a:xfrm>
            <a:off x="1064550" y="402775"/>
            <a:ext cx="10420200" cy="6018600"/>
          </a:xfrm>
          <a:prstGeom prst="rect">
            <a:avLst/>
          </a:prstGeom>
        </p:spPr>
        <p:txBody>
          <a:bodyPr anchorCtr="0" anchor="t" bIns="91425" lIns="91425" rIns="91425" tIns="91425">
            <a:noAutofit/>
          </a:bodyPr>
          <a:lstStyle/>
          <a:p>
            <a:pPr lvl="0" rtl="0">
              <a:spcBef>
                <a:spcPts val="0"/>
              </a:spcBef>
              <a:buNone/>
            </a:pPr>
            <a:r>
              <a:t/>
            </a:r>
            <a:endParaRPr/>
          </a:p>
          <a:p>
            <a:pPr lvl="0" rtl="0" algn="l">
              <a:spcBef>
                <a:spcPts val="0"/>
              </a:spcBef>
              <a:buNone/>
            </a:pPr>
            <a:r>
              <a:t/>
            </a:r>
            <a:endParaRPr/>
          </a:p>
          <a:p>
            <a:pPr lvl="0" rtl="0" algn="l">
              <a:spcBef>
                <a:spcPts val="0"/>
              </a:spcBef>
              <a:buNone/>
            </a:pPr>
            <a:r>
              <a:t/>
            </a:r>
            <a:endParaRPr/>
          </a:p>
          <a:p>
            <a:pPr lvl="0" rtl="0" algn="l">
              <a:spcBef>
                <a:spcPts val="0"/>
              </a:spcBef>
              <a:buNone/>
            </a:pPr>
            <a:r>
              <a:t/>
            </a:r>
            <a:endParaRPr/>
          </a:p>
          <a:p>
            <a:pPr indent="-368300" lvl="0" marL="457200" rtl="0" algn="l">
              <a:spcBef>
                <a:spcPts val="0"/>
              </a:spcBef>
              <a:buSzPct val="91666"/>
              <a:buFont typeface="Times New Roman"/>
              <a:buChar char="●"/>
            </a:pPr>
            <a:r>
              <a:rPr lang="en-US"/>
              <a:t>Product of probabilities over nodes in the path</a:t>
            </a:r>
          </a:p>
          <a:p>
            <a:pPr lvl="0" rtl="0" algn="l">
              <a:spcBef>
                <a:spcPts val="0"/>
              </a:spcBef>
              <a:buNone/>
            </a:pPr>
            <a:r>
              <a:t/>
            </a:r>
            <a:endParaRPr sz="600"/>
          </a:p>
          <a:p>
            <a:pPr indent="-368300" lvl="0" marL="457200" rtl="0" algn="l">
              <a:spcBef>
                <a:spcPts val="0"/>
              </a:spcBef>
              <a:buSzPct val="91666"/>
              <a:buFont typeface="Times New Roman"/>
              <a:buChar char="●"/>
            </a:pPr>
            <a:r>
              <a:rPr lang="en-US"/>
              <a:t>Each probability is computed using sigmoid</a:t>
            </a:r>
          </a:p>
          <a:p>
            <a:pPr lvl="0" rtl="0" algn="l">
              <a:spcBef>
                <a:spcPts val="0"/>
              </a:spcBef>
              <a:buNone/>
            </a:pPr>
            <a:r>
              <a:t/>
            </a:r>
            <a:endParaRPr sz="600"/>
          </a:p>
          <a:p>
            <a:pPr indent="-368300" lvl="0" marL="457200" rtl="0" algn="l">
              <a:spcBef>
                <a:spcPts val="0"/>
              </a:spcBef>
              <a:buSzPct val="91666"/>
              <a:buFont typeface="Times New Roman"/>
              <a:buChar char="●"/>
            </a:pPr>
            <a:r>
              <a:rPr lang="en-US"/>
              <a:t> </a:t>
            </a:r>
          </a:p>
          <a:p>
            <a:pPr lvl="0" rtl="0" algn="l">
              <a:spcBef>
                <a:spcPts val="0"/>
              </a:spcBef>
              <a:buNone/>
            </a:pPr>
            <a:r>
              <a:rPr lang="en-US"/>
              <a:t> </a:t>
            </a:r>
          </a:p>
          <a:p>
            <a:pPr indent="-368300" lvl="0" marL="457200" rtl="0" algn="l">
              <a:spcBef>
                <a:spcPts val="0"/>
              </a:spcBef>
              <a:buSzPct val="91666"/>
              <a:buFont typeface="Times New Roman"/>
              <a:buChar char="●"/>
            </a:pPr>
            <a:r>
              <a:rPr lang="en-US"/>
              <a:t>Inside it we check : if (j+1)</a:t>
            </a:r>
            <a:r>
              <a:rPr baseline="30000" lang="en-US"/>
              <a:t>th</a:t>
            </a:r>
            <a:r>
              <a:rPr lang="en-US"/>
              <a:t> node on path left child of j</a:t>
            </a:r>
            <a:r>
              <a:rPr baseline="30000" lang="en-US"/>
              <a:t>th</a:t>
            </a:r>
            <a:r>
              <a:rPr lang="en-US"/>
              <a:t> node or not</a:t>
            </a:r>
          </a:p>
          <a:p>
            <a:pPr lvl="0" rtl="0" algn="l">
              <a:lnSpc>
                <a:spcPct val="100000"/>
              </a:lnSpc>
              <a:spcBef>
                <a:spcPts val="0"/>
              </a:spcBef>
              <a:buNone/>
            </a:pPr>
            <a:r>
              <a:t/>
            </a:r>
            <a:endParaRPr b="1" sz="2200"/>
          </a:p>
          <a:p>
            <a:pPr indent="-368300" lvl="0" marL="457200" rtl="0" algn="l">
              <a:lnSpc>
                <a:spcPct val="100000"/>
              </a:lnSpc>
              <a:spcBef>
                <a:spcPts val="0"/>
              </a:spcBef>
              <a:buSzPct val="100000"/>
              <a:buFont typeface="Times New Roman"/>
              <a:buChar char="●"/>
            </a:pPr>
            <a:r>
              <a:rPr b="1" lang="en-US" sz="2200"/>
              <a:t>v’</a:t>
            </a:r>
            <a:r>
              <a:rPr b="1" baseline="-25000" lang="en-US"/>
              <a:t>n(w, j)</a:t>
            </a:r>
            <a:r>
              <a:rPr b="1" baseline="30000" lang="en-US"/>
              <a:t>T  </a:t>
            </a:r>
            <a:r>
              <a:rPr b="1" lang="en-US"/>
              <a:t>h </a:t>
            </a:r>
            <a:r>
              <a:rPr lang="en-US"/>
              <a:t>: vector product between vector on hidden layer and vector for the inner node in consideration.</a:t>
            </a:r>
          </a:p>
          <a:p>
            <a:pPr lvl="0">
              <a:spcBef>
                <a:spcPts val="0"/>
              </a:spcBef>
              <a:buNone/>
            </a:pPr>
            <a:r>
              <a:t/>
            </a:r>
            <a:endParaRPr/>
          </a:p>
        </p:txBody>
      </p:sp>
      <p:pic>
        <p:nvPicPr>
          <p:cNvPr id="494" name="Shape 494"/>
          <p:cNvPicPr preferRelativeResize="0"/>
          <p:nvPr/>
        </p:nvPicPr>
        <p:blipFill>
          <a:blip r:embed="rId3">
            <a:alphaModFix/>
          </a:blip>
          <a:stretch>
            <a:fillRect/>
          </a:stretch>
        </p:blipFill>
        <p:spPr>
          <a:xfrm>
            <a:off x="2097800" y="822125"/>
            <a:ext cx="8763000" cy="1485900"/>
          </a:xfrm>
          <a:prstGeom prst="rect">
            <a:avLst/>
          </a:prstGeom>
          <a:noFill/>
          <a:ln>
            <a:noFill/>
          </a:ln>
        </p:spPr>
      </p:pic>
      <p:pic>
        <p:nvPicPr>
          <p:cNvPr id="495" name="Shape 495"/>
          <p:cNvPicPr preferRelativeResize="0"/>
          <p:nvPr/>
        </p:nvPicPr>
        <p:blipFill>
          <a:blip r:embed="rId4">
            <a:alphaModFix/>
          </a:blip>
          <a:stretch>
            <a:fillRect/>
          </a:stretch>
        </p:blipFill>
        <p:spPr>
          <a:xfrm>
            <a:off x="1680275" y="3840550"/>
            <a:ext cx="2414099" cy="855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idx="1" type="subTitle"/>
          </p:nvPr>
        </p:nvSpPr>
        <p:spPr>
          <a:xfrm>
            <a:off x="711450" y="999550"/>
            <a:ext cx="6085200" cy="4399500"/>
          </a:xfrm>
          <a:prstGeom prst="rect">
            <a:avLst/>
          </a:prstGeom>
        </p:spPr>
        <p:txBody>
          <a:bodyPr anchorCtr="0" anchor="t" bIns="91425" lIns="91425" rIns="91425" tIns="91425">
            <a:noAutofit/>
          </a:bodyPr>
          <a:lstStyle/>
          <a:p>
            <a:pPr indent="-368300" lvl="0" marL="457200" rtl="0" algn="l">
              <a:lnSpc>
                <a:spcPct val="100000"/>
              </a:lnSpc>
              <a:spcBef>
                <a:spcPts val="0"/>
              </a:spcBef>
              <a:buSzPct val="100000"/>
              <a:buFont typeface="Times New Roman"/>
              <a:buChar char="●"/>
            </a:pPr>
            <a:r>
              <a:rPr i="1" lang="en-US" sz="2200"/>
              <a:t>p</a:t>
            </a:r>
            <a:r>
              <a:rPr lang="en-US" sz="2200"/>
              <a:t>(</a:t>
            </a:r>
            <a:r>
              <a:rPr i="1" lang="en-US" sz="2200"/>
              <a:t>w</a:t>
            </a:r>
            <a:r>
              <a:rPr lang="en-US" sz="2200"/>
              <a:t> = </a:t>
            </a:r>
            <a:r>
              <a:rPr i="1" lang="en-US" sz="2200"/>
              <a:t>w</a:t>
            </a:r>
            <a:r>
              <a:rPr baseline="-25000" i="1" lang="en-US" sz="2200"/>
              <a:t>2</a:t>
            </a:r>
            <a:r>
              <a:rPr lang="en-US" sz="2200"/>
              <a:t>)</a:t>
            </a:r>
          </a:p>
          <a:p>
            <a:pPr lvl="0" rtl="0" algn="l">
              <a:lnSpc>
                <a:spcPct val="100000"/>
              </a:lnSpc>
              <a:spcBef>
                <a:spcPts val="0"/>
              </a:spcBef>
              <a:buNone/>
            </a:pPr>
            <a:r>
              <a:t/>
            </a:r>
            <a:endParaRPr sz="2200"/>
          </a:p>
          <a:p>
            <a:pPr indent="-368300" lvl="0" marL="457200" rtl="0" algn="l">
              <a:lnSpc>
                <a:spcPct val="100000"/>
              </a:lnSpc>
              <a:spcBef>
                <a:spcPts val="0"/>
              </a:spcBef>
              <a:buSzPct val="100000"/>
              <a:buFont typeface="Times New Roman"/>
              <a:buChar char="●"/>
            </a:pPr>
            <a:r>
              <a:rPr lang="en-US" sz="2200"/>
              <a:t>We start at root, and navigate to leaf w</a:t>
            </a:r>
            <a:r>
              <a:rPr baseline="-25000" lang="en-US" sz="2200"/>
              <a:t>2</a:t>
            </a:r>
          </a:p>
          <a:p>
            <a:pPr lvl="0" rtl="0" algn="l">
              <a:lnSpc>
                <a:spcPct val="100000"/>
              </a:lnSpc>
              <a:spcBef>
                <a:spcPts val="0"/>
              </a:spcBef>
              <a:buNone/>
            </a:pPr>
            <a:r>
              <a:t/>
            </a:r>
            <a:endParaRPr sz="2200"/>
          </a:p>
          <a:p>
            <a:pPr indent="-368300" lvl="0" marL="457200" rtl="0" algn="l">
              <a:lnSpc>
                <a:spcPct val="100000"/>
              </a:lnSpc>
              <a:spcBef>
                <a:spcPts val="0"/>
              </a:spcBef>
              <a:buSzPct val="100000"/>
              <a:buChar char="●"/>
            </a:pPr>
            <a:r>
              <a:rPr lang="en-US" sz="2200"/>
              <a:t> </a:t>
            </a:r>
          </a:p>
          <a:p>
            <a:pPr lvl="0" rtl="0" algn="l">
              <a:lnSpc>
                <a:spcPct val="100000"/>
              </a:lnSpc>
              <a:spcBef>
                <a:spcPts val="0"/>
              </a:spcBef>
              <a:buNone/>
            </a:pPr>
            <a:r>
              <a:t/>
            </a:r>
            <a:endParaRPr sz="2200"/>
          </a:p>
          <a:p>
            <a:pPr indent="-368300" lvl="0" marL="457200" rtl="0" algn="l">
              <a:lnSpc>
                <a:spcPct val="100000"/>
              </a:lnSpc>
              <a:spcBef>
                <a:spcPts val="0"/>
              </a:spcBef>
              <a:buSzPct val="100000"/>
              <a:buChar char="●"/>
            </a:pPr>
            <a:r>
              <a:rPr lang="en-US" sz="2200"/>
              <a:t> </a:t>
            </a:r>
          </a:p>
          <a:p>
            <a:pPr lvl="0" rtl="0" algn="l">
              <a:lnSpc>
                <a:spcPct val="100000"/>
              </a:lnSpc>
              <a:spcBef>
                <a:spcPts val="0"/>
              </a:spcBef>
              <a:buNone/>
            </a:pPr>
            <a:r>
              <a:t/>
            </a:r>
            <a:endParaRPr sz="2200"/>
          </a:p>
          <a:p>
            <a:pPr indent="-368300" lvl="0" marL="457200" rtl="0" algn="l">
              <a:lnSpc>
                <a:spcPct val="100000"/>
              </a:lnSpc>
              <a:spcBef>
                <a:spcPts val="0"/>
              </a:spcBef>
              <a:buSzPct val="100000"/>
              <a:buChar char="●"/>
            </a:pPr>
            <a:r>
              <a:rPr i="1" lang="en-US" sz="2200"/>
              <a:t>p</a:t>
            </a:r>
            <a:r>
              <a:rPr lang="en-US" sz="2200"/>
              <a:t>(</a:t>
            </a:r>
            <a:r>
              <a:rPr i="1" lang="en-US" sz="2200"/>
              <a:t>w</a:t>
            </a:r>
            <a:r>
              <a:rPr lang="en-US" sz="2200"/>
              <a:t> = </a:t>
            </a:r>
            <a:r>
              <a:rPr i="1" lang="en-US" sz="2200"/>
              <a:t>w</a:t>
            </a:r>
            <a:r>
              <a:rPr baseline="-25000" i="1" lang="en-US" sz="2200"/>
              <a:t>2</a:t>
            </a:r>
            <a:r>
              <a:rPr lang="en-US" sz="2200"/>
              <a:t>)</a:t>
            </a:r>
          </a:p>
          <a:p>
            <a:pPr lvl="0" rtl="0" algn="l">
              <a:lnSpc>
                <a:spcPct val="100000"/>
              </a:lnSpc>
              <a:spcBef>
                <a:spcPts val="0"/>
              </a:spcBef>
              <a:buNone/>
            </a:pPr>
            <a:r>
              <a:t/>
            </a:r>
            <a:endParaRPr sz="2200"/>
          </a:p>
          <a:p>
            <a:pPr lvl="0" rtl="0" algn="l">
              <a:lnSpc>
                <a:spcPct val="100000"/>
              </a:lnSpc>
              <a:spcBef>
                <a:spcPts val="0"/>
              </a:spcBef>
              <a:buNone/>
            </a:pPr>
            <a:r>
              <a:t/>
            </a:r>
            <a:endParaRPr sz="2200"/>
          </a:p>
          <a:p>
            <a:pPr lvl="0" rtl="0" algn="l">
              <a:lnSpc>
                <a:spcPct val="100000"/>
              </a:lnSpc>
              <a:spcBef>
                <a:spcPts val="0"/>
              </a:spcBef>
              <a:buNone/>
            </a:pPr>
            <a:r>
              <a:t/>
            </a:r>
            <a:endParaRPr sz="2200"/>
          </a:p>
          <a:p>
            <a:pPr indent="-368300" lvl="0" marL="457200" rtl="0" algn="l">
              <a:lnSpc>
                <a:spcPct val="100000"/>
              </a:lnSpc>
              <a:spcBef>
                <a:spcPts val="0"/>
              </a:spcBef>
              <a:buSzPct val="100000"/>
              <a:buChar char="●"/>
            </a:pPr>
            <a:r>
              <a:rPr lang="en-US" sz="2200"/>
              <a:t> </a:t>
            </a:r>
          </a:p>
          <a:p>
            <a:pPr lvl="0" rtl="0" algn="l">
              <a:lnSpc>
                <a:spcPct val="100000"/>
              </a:lnSpc>
              <a:spcBef>
                <a:spcPts val="0"/>
              </a:spcBef>
              <a:buNone/>
            </a:pPr>
            <a:r>
              <a:t/>
            </a:r>
            <a:endParaRPr sz="2200"/>
          </a:p>
          <a:p>
            <a:pPr lvl="0" rtl="0" algn="l">
              <a:lnSpc>
                <a:spcPct val="100000"/>
              </a:lnSpc>
              <a:spcBef>
                <a:spcPts val="0"/>
              </a:spcBef>
              <a:buNone/>
            </a:pPr>
            <a:r>
              <a:t/>
            </a:r>
            <a:endParaRPr b="1" baseline="-25000"/>
          </a:p>
        </p:txBody>
      </p:sp>
      <p:sp>
        <p:nvSpPr>
          <p:cNvPr id="502" name="Shape 502"/>
          <p:cNvSpPr txBox="1"/>
          <p:nvPr/>
        </p:nvSpPr>
        <p:spPr>
          <a:xfrm>
            <a:off x="205047" y="264237"/>
            <a:ext cx="9421800" cy="708000"/>
          </a:xfrm>
          <a:prstGeom prst="rect">
            <a:avLst/>
          </a:prstGeom>
          <a:noFill/>
          <a:ln>
            <a:noFill/>
          </a:ln>
        </p:spPr>
        <p:txBody>
          <a:bodyPr anchorCtr="0" anchor="t" bIns="45700" lIns="91425" rIns="91425" tIns="45700">
            <a:noAutofit/>
          </a:bodyPr>
          <a:lstStyle/>
          <a:p>
            <a:pPr indent="0" lvl="1" marL="457200" marR="0" rtl="0" algn="l">
              <a:spcBef>
                <a:spcPts val="0"/>
              </a:spcBef>
              <a:buSzPct val="25000"/>
              <a:buNone/>
            </a:pPr>
            <a:r>
              <a:rPr lang="en-US" sz="3000">
                <a:solidFill>
                  <a:schemeClr val="dk1"/>
                </a:solidFill>
              </a:rPr>
              <a:t>Example</a:t>
            </a:r>
          </a:p>
        </p:txBody>
      </p:sp>
      <p:pic>
        <p:nvPicPr>
          <p:cNvPr id="503" name="Shape 503"/>
          <p:cNvPicPr preferRelativeResize="0"/>
          <p:nvPr/>
        </p:nvPicPr>
        <p:blipFill>
          <a:blip r:embed="rId3">
            <a:alphaModFix/>
          </a:blip>
          <a:stretch>
            <a:fillRect/>
          </a:stretch>
        </p:blipFill>
        <p:spPr>
          <a:xfrm>
            <a:off x="6943575" y="703775"/>
            <a:ext cx="5100624" cy="2942675"/>
          </a:xfrm>
          <a:prstGeom prst="rect">
            <a:avLst/>
          </a:prstGeom>
          <a:noFill/>
          <a:ln>
            <a:noFill/>
          </a:ln>
        </p:spPr>
      </p:pic>
      <p:pic>
        <p:nvPicPr>
          <p:cNvPr id="504" name="Shape 504"/>
          <p:cNvPicPr preferRelativeResize="0"/>
          <p:nvPr/>
        </p:nvPicPr>
        <p:blipFill>
          <a:blip r:embed="rId4">
            <a:alphaModFix/>
          </a:blip>
          <a:stretch>
            <a:fillRect/>
          </a:stretch>
        </p:blipFill>
        <p:spPr>
          <a:xfrm>
            <a:off x="1036125" y="2153574"/>
            <a:ext cx="2935611" cy="708000"/>
          </a:xfrm>
          <a:prstGeom prst="rect">
            <a:avLst/>
          </a:prstGeom>
          <a:noFill/>
          <a:ln>
            <a:noFill/>
          </a:ln>
        </p:spPr>
      </p:pic>
      <p:pic>
        <p:nvPicPr>
          <p:cNvPr id="505" name="Shape 505"/>
          <p:cNvPicPr preferRelativeResize="0"/>
          <p:nvPr/>
        </p:nvPicPr>
        <p:blipFill>
          <a:blip r:embed="rId5">
            <a:alphaModFix/>
          </a:blip>
          <a:stretch>
            <a:fillRect/>
          </a:stretch>
        </p:blipFill>
        <p:spPr>
          <a:xfrm>
            <a:off x="1095225" y="2860962"/>
            <a:ext cx="5848350" cy="781050"/>
          </a:xfrm>
          <a:prstGeom prst="rect">
            <a:avLst/>
          </a:prstGeom>
          <a:noFill/>
          <a:ln>
            <a:noFill/>
          </a:ln>
        </p:spPr>
      </p:pic>
      <p:pic>
        <p:nvPicPr>
          <p:cNvPr id="506" name="Shape 506"/>
          <p:cNvPicPr preferRelativeResize="0"/>
          <p:nvPr/>
        </p:nvPicPr>
        <p:blipFill/>
        <p:spPr>
          <a:xfrm>
            <a:off x="2362200" y="3646450"/>
            <a:ext cx="7143750" cy="1219200"/>
          </a:xfrm>
          <a:prstGeom prst="rect">
            <a:avLst/>
          </a:prstGeom>
          <a:noFill/>
          <a:ln>
            <a:noFill/>
          </a:ln>
        </p:spPr>
      </p:pic>
      <p:pic>
        <p:nvPicPr>
          <p:cNvPr id="507" name="Shape 507"/>
          <p:cNvPicPr preferRelativeResize="0"/>
          <p:nvPr/>
        </p:nvPicPr>
        <p:blipFill rotWithShape="1">
          <a:blip r:embed="rId6">
            <a:alphaModFix/>
          </a:blip>
          <a:srcRect b="0" l="7321" r="0" t="0"/>
          <a:stretch/>
        </p:blipFill>
        <p:spPr>
          <a:xfrm>
            <a:off x="1131650" y="4609250"/>
            <a:ext cx="2719024" cy="1238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idx="1" type="subTitle"/>
          </p:nvPr>
        </p:nvSpPr>
        <p:spPr>
          <a:xfrm>
            <a:off x="941725" y="474425"/>
            <a:ext cx="9846900" cy="5875500"/>
          </a:xfrm>
          <a:prstGeom prst="rect">
            <a:avLst/>
          </a:prstGeom>
        </p:spPr>
        <p:txBody>
          <a:bodyPr anchorCtr="0" anchor="t" bIns="91425" lIns="91425" rIns="91425" tIns="91425">
            <a:noAutofit/>
          </a:bodyPr>
          <a:lstStyle/>
          <a:p>
            <a:pPr lvl="0" rtl="0" algn="l">
              <a:spcBef>
                <a:spcPts val="0"/>
              </a:spcBef>
              <a:buNone/>
            </a:pPr>
            <a:r>
              <a:rPr lang="en-US"/>
              <a:t> </a:t>
            </a:r>
          </a:p>
          <a:p>
            <a:pPr lvl="0" rtl="0" algn="l">
              <a:spcBef>
                <a:spcPts val="0"/>
              </a:spcBef>
              <a:buNone/>
            </a:pPr>
            <a:r>
              <a:rPr lang="en-US" sz="600"/>
              <a:t> </a:t>
            </a:r>
          </a:p>
          <a:p>
            <a:pPr lvl="0" rtl="0" algn="l">
              <a:spcBef>
                <a:spcPts val="0"/>
              </a:spcBef>
              <a:buNone/>
            </a:pPr>
            <a:r>
              <a:t/>
            </a:r>
            <a:endParaRPr sz="600"/>
          </a:p>
          <a:p>
            <a:pPr lvl="0" rtl="0" algn="l">
              <a:spcBef>
                <a:spcPts val="0"/>
              </a:spcBef>
              <a:buNone/>
            </a:pPr>
            <a:r>
              <a:t/>
            </a:r>
            <a:endParaRPr sz="600"/>
          </a:p>
          <a:p>
            <a:pPr lvl="0" rtl="0" algn="l">
              <a:spcBef>
                <a:spcPts val="0"/>
              </a:spcBef>
              <a:buNone/>
            </a:pPr>
            <a:r>
              <a:t/>
            </a:r>
            <a:endParaRPr sz="600"/>
          </a:p>
          <a:p>
            <a:pPr indent="-228600" lvl="0" marL="457200" rtl="0" algn="l">
              <a:lnSpc>
                <a:spcPct val="150000"/>
              </a:lnSpc>
              <a:spcBef>
                <a:spcPts val="0"/>
              </a:spcBef>
              <a:buChar char="●"/>
            </a:pPr>
            <a:r>
              <a:rPr lang="en-US" sz="2000">
                <a:latin typeface="Arial"/>
                <a:ea typeface="Arial"/>
                <a:cs typeface="Arial"/>
                <a:sym typeface="Arial"/>
              </a:rPr>
              <a:t>Cost: </a:t>
            </a:r>
            <a:r>
              <a:rPr lang="en-US" sz="2000">
                <a:solidFill>
                  <a:srgbClr val="FF5050"/>
                </a:solidFill>
                <a:latin typeface="Arial"/>
                <a:ea typeface="Arial"/>
                <a:cs typeface="Arial"/>
                <a:sym typeface="Arial"/>
              </a:rPr>
              <a:t>O(</a:t>
            </a:r>
            <a:r>
              <a:rPr b="1" lang="en-US" sz="2000">
                <a:solidFill>
                  <a:srgbClr val="FF5050"/>
                </a:solidFill>
                <a:latin typeface="Arial"/>
                <a:ea typeface="Arial"/>
                <a:cs typeface="Arial"/>
                <a:sym typeface="Arial"/>
              </a:rPr>
              <a:t>|V|)</a:t>
            </a:r>
            <a:r>
              <a:rPr b="1" lang="en-US" sz="2000">
                <a:latin typeface="Arial"/>
                <a:ea typeface="Arial"/>
                <a:cs typeface="Arial"/>
                <a:sym typeface="Arial"/>
              </a:rPr>
              <a:t>  to </a:t>
            </a:r>
            <a:r>
              <a:rPr lang="en-US" sz="2000">
                <a:solidFill>
                  <a:srgbClr val="FF5050"/>
                </a:solidFill>
                <a:latin typeface="Arial"/>
                <a:ea typeface="Arial"/>
                <a:cs typeface="Arial"/>
                <a:sym typeface="Arial"/>
              </a:rPr>
              <a:t>O</a:t>
            </a:r>
            <a:r>
              <a:rPr b="1" lang="en-US" sz="2000">
                <a:solidFill>
                  <a:srgbClr val="FF5050"/>
                </a:solidFill>
                <a:latin typeface="Arial"/>
                <a:ea typeface="Arial"/>
                <a:cs typeface="Arial"/>
                <a:sym typeface="Arial"/>
              </a:rPr>
              <a:t>(</a:t>
            </a:r>
            <a:r>
              <a:rPr lang="en-US" sz="2000">
                <a:solidFill>
                  <a:srgbClr val="FF5050"/>
                </a:solidFill>
                <a:latin typeface="Arial"/>
                <a:ea typeface="Arial"/>
                <a:cs typeface="Arial"/>
                <a:sym typeface="Arial"/>
              </a:rPr>
              <a:t>log ⁡|</a:t>
            </a:r>
            <a:r>
              <a:rPr b="1" lang="en-US" sz="2000">
                <a:solidFill>
                  <a:srgbClr val="FF5050"/>
                </a:solidFill>
                <a:latin typeface="Arial"/>
                <a:ea typeface="Arial"/>
                <a:cs typeface="Arial"/>
                <a:sym typeface="Arial"/>
              </a:rPr>
              <a:t>V| )</a:t>
            </a:r>
          </a:p>
          <a:p>
            <a:pPr lvl="0" rtl="0" algn="l">
              <a:spcBef>
                <a:spcPts val="0"/>
              </a:spcBef>
              <a:buNone/>
            </a:pPr>
            <a:r>
              <a:t/>
            </a:r>
            <a:endParaRPr/>
          </a:p>
          <a:p>
            <a:pPr indent="-228600" lvl="0" marL="457200" algn="l">
              <a:spcBef>
                <a:spcPts val="0"/>
              </a:spcBef>
              <a:buChar char="●"/>
            </a:pPr>
            <a:r>
              <a:rPr lang="en-US"/>
              <a:t>In practice, use Huffman tree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nvSpPr>
        <p:spPr>
          <a:xfrm>
            <a:off x="205047" y="264237"/>
            <a:ext cx="9421800" cy="708000"/>
          </a:xfrm>
          <a:prstGeom prst="rect">
            <a:avLst/>
          </a:prstGeom>
          <a:noFill/>
          <a:ln>
            <a:noFill/>
          </a:ln>
        </p:spPr>
        <p:txBody>
          <a:bodyPr anchorCtr="0" anchor="t" bIns="45700" lIns="91425" rIns="91425" tIns="45700">
            <a:noAutofit/>
          </a:bodyPr>
          <a:lstStyle/>
          <a:p>
            <a:pPr indent="0" lvl="1" marL="457200" marR="0" rtl="0" algn="l">
              <a:spcBef>
                <a:spcPts val="0"/>
              </a:spcBef>
              <a:buSzPct val="25000"/>
              <a:buNone/>
            </a:pPr>
            <a:r>
              <a:rPr lang="en-US" sz="3000">
                <a:solidFill>
                  <a:schemeClr val="dk1"/>
                </a:solidFill>
              </a:rPr>
              <a:t>Negative Sampling</a:t>
            </a:r>
          </a:p>
        </p:txBody>
      </p:sp>
      <p:sp>
        <p:nvSpPr>
          <p:cNvPr id="520" name="Shape 520"/>
          <p:cNvSpPr txBox="1"/>
          <p:nvPr>
            <p:ph idx="1" type="subTitle"/>
          </p:nvPr>
        </p:nvSpPr>
        <p:spPr>
          <a:xfrm>
            <a:off x="941725" y="945850"/>
            <a:ext cx="9846900" cy="5175600"/>
          </a:xfrm>
          <a:prstGeom prst="rect">
            <a:avLst/>
          </a:prstGeom>
        </p:spPr>
        <p:txBody>
          <a:bodyPr anchorCtr="0" anchor="t" bIns="91425" lIns="91425" rIns="91425" tIns="91425">
            <a:noAutofit/>
          </a:bodyPr>
          <a:lstStyle/>
          <a:p>
            <a:pPr indent="-228600" lvl="0" marL="457200" rtl="0" algn="l">
              <a:spcBef>
                <a:spcPts val="0"/>
              </a:spcBef>
              <a:buChar char="●"/>
            </a:pPr>
            <a:r>
              <a:rPr lang="en-US"/>
              <a:t>Given (w, c) : word and context</a:t>
            </a:r>
          </a:p>
          <a:p>
            <a:pPr indent="-228600" lvl="0" marL="457200" rtl="0" algn="l">
              <a:spcBef>
                <a:spcPts val="0"/>
              </a:spcBef>
              <a:buChar char="●"/>
            </a:pPr>
            <a:r>
              <a:rPr lang="en-US"/>
              <a:t>Let P(D</a:t>
            </a:r>
            <a:r>
              <a:rPr lang="en-US"/>
              <a:t>=1|w,c) be probability that (w, c) came from the corpus data.</a:t>
            </a:r>
          </a:p>
          <a:p>
            <a:pPr indent="-228600" lvl="0" marL="457200" rtl="0" algn="l">
              <a:spcBef>
                <a:spcPts val="0"/>
              </a:spcBef>
              <a:buChar char="●"/>
            </a:pPr>
            <a:r>
              <a:rPr lang="en-US"/>
              <a:t>P(D=0|w,c) = probability that (w, c) didn’t come from the corpus data. 	</a:t>
            </a:r>
          </a:p>
          <a:p>
            <a:pPr lvl="0" rtl="0" algn="l">
              <a:spcBef>
                <a:spcPts val="0"/>
              </a:spcBef>
              <a:buNone/>
            </a:pPr>
            <a:r>
              <a:t/>
            </a:r>
            <a:endParaRPr sz="1000"/>
          </a:p>
          <a:p>
            <a:pPr indent="-228600" lvl="0" marL="457200" rtl="0" algn="l">
              <a:spcBef>
                <a:spcPts val="0"/>
              </a:spcBef>
              <a:buChar char="●"/>
            </a:pPr>
            <a:r>
              <a:rPr lang="en-US"/>
              <a:t> Lets model P(D=1|w,c) with sigmoid:	 	 		</a:t>
            </a:r>
          </a:p>
          <a:p>
            <a:pPr lvl="0" rtl="0" algn="l">
              <a:spcBef>
                <a:spcPts val="0"/>
              </a:spcBef>
              <a:buNone/>
            </a:pPr>
            <a:r>
              <a:rPr lang="en-US"/>
              <a:t>			</a:t>
            </a:r>
          </a:p>
          <a:p>
            <a:pPr lvl="0" rtl="0" algn="l">
              <a:spcBef>
                <a:spcPts val="0"/>
              </a:spcBef>
              <a:buNone/>
            </a:pPr>
            <a:r>
              <a:rPr lang="en-US"/>
              <a:t>			</a:t>
            </a:r>
          </a:p>
          <a:p>
            <a:pPr indent="-228600" lvl="0" marL="457200" rtl="0" algn="l">
              <a:spcBef>
                <a:spcPts val="0"/>
              </a:spcBef>
              <a:buChar char="●"/>
            </a:pPr>
            <a:r>
              <a:rPr lang="en-US"/>
              <a:t>Objective function (</a:t>
            </a:r>
            <a:r>
              <a:rPr i="1" lang="en-US"/>
              <a:t>J</a:t>
            </a:r>
            <a:r>
              <a:rPr lang="en-US"/>
              <a:t>): </a:t>
            </a:r>
          </a:p>
          <a:p>
            <a:pPr indent="-228600" lvl="1" marL="914400" rtl="0" algn="l">
              <a:spcBef>
                <a:spcPts val="0"/>
              </a:spcBef>
              <a:buChar char="○"/>
            </a:pPr>
            <a:r>
              <a:rPr lang="en-US"/>
              <a:t>maximize P(D=1|w,c) if </a:t>
            </a:r>
            <a:r>
              <a:rPr lang="en-US" sz="2400"/>
              <a:t>(w, c) is in the corpus data.</a:t>
            </a:r>
          </a:p>
          <a:p>
            <a:pPr indent="-228600" lvl="1" marL="914400" rtl="0" algn="l">
              <a:spcBef>
                <a:spcPts val="0"/>
              </a:spcBef>
              <a:buChar char="○"/>
            </a:pPr>
            <a:r>
              <a:rPr lang="en-US"/>
              <a:t>maximize P(D=0|w,c)	if </a:t>
            </a:r>
            <a:r>
              <a:rPr lang="en-US" sz="2400"/>
              <a:t>(w, c) is not in the corpus data.</a:t>
            </a:r>
            <a:r>
              <a:rPr lang="en-US"/>
              <a:t>				</a:t>
            </a:r>
            <a:r>
              <a:rPr lang="en-US" sz="1100">
                <a:latin typeface="Arial"/>
                <a:ea typeface="Arial"/>
                <a:cs typeface="Arial"/>
                <a:sym typeface="Arial"/>
              </a:rPr>
              <a:t>				</a:t>
            </a:r>
          </a:p>
          <a:p>
            <a:pPr indent="-228600" lvl="0" marL="457200" rtl="0" algn="l">
              <a:spcBef>
                <a:spcPts val="0"/>
              </a:spcBef>
              <a:buChar char="●"/>
            </a:pPr>
            <a:r>
              <a:rPr lang="en-US"/>
              <a:t>We take a simple maximum likelihood approach of these two probabilities</a:t>
            </a:r>
            <a:r>
              <a:rPr lang="en-US" sz="1000">
                <a:latin typeface="Arial"/>
                <a:ea typeface="Arial"/>
                <a:cs typeface="Arial"/>
                <a:sym typeface="Arial"/>
              </a:rPr>
              <a:t>. </a:t>
            </a:r>
          </a:p>
        </p:txBody>
      </p:sp>
      <p:pic>
        <p:nvPicPr>
          <p:cNvPr id="521" name="Shape 521"/>
          <p:cNvPicPr preferRelativeResize="0"/>
          <p:nvPr/>
        </p:nvPicPr>
        <p:blipFill>
          <a:blip r:embed="rId3">
            <a:alphaModFix/>
          </a:blip>
          <a:stretch>
            <a:fillRect/>
          </a:stretch>
        </p:blipFill>
        <p:spPr>
          <a:xfrm>
            <a:off x="2794100" y="3429000"/>
            <a:ext cx="3519575" cy="75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idx="1" type="subTitle"/>
          </p:nvPr>
        </p:nvSpPr>
        <p:spPr>
          <a:xfrm>
            <a:off x="1524000" y="6000441"/>
            <a:ext cx="9144000" cy="476400"/>
          </a:xfrm>
          <a:prstGeom prst="rect">
            <a:avLst/>
          </a:prstGeom>
        </p:spPr>
        <p:txBody>
          <a:bodyPr anchorCtr="0" anchor="t" bIns="91425" lIns="91425" rIns="91425" tIns="91425">
            <a:noAutofit/>
          </a:bodyPr>
          <a:lstStyle/>
          <a:p>
            <a:pPr lvl="0" algn="l">
              <a:spcBef>
                <a:spcPts val="0"/>
              </a:spcBef>
              <a:buNone/>
            </a:pPr>
            <a:r>
              <a:rPr i="1" lang="en-US" sz="1400"/>
              <a:t>θ  </a:t>
            </a:r>
            <a:r>
              <a:rPr lang="en-US" sz="1400"/>
              <a:t>is parameters of the model. In our case </a:t>
            </a:r>
            <a:r>
              <a:rPr i="1" lang="en-US" sz="1400"/>
              <a:t>U</a:t>
            </a:r>
            <a:r>
              <a:rPr lang="en-US" sz="1400"/>
              <a:t> and </a:t>
            </a:r>
            <a:r>
              <a:rPr i="1" lang="en-US" sz="1400"/>
              <a:t>V</a:t>
            </a:r>
            <a:r>
              <a:rPr lang="en-US" sz="1400"/>
              <a:t> - input, output word vectors.</a:t>
            </a:r>
          </a:p>
        </p:txBody>
      </p:sp>
      <p:pic>
        <p:nvPicPr>
          <p:cNvPr id="528" name="Shape 528"/>
          <p:cNvPicPr preferRelativeResize="0"/>
          <p:nvPr/>
        </p:nvPicPr>
        <p:blipFill>
          <a:blip r:embed="rId3">
            <a:alphaModFix/>
          </a:blip>
          <a:stretch>
            <a:fillRect/>
          </a:stretch>
        </p:blipFill>
        <p:spPr>
          <a:xfrm>
            <a:off x="762000" y="974025"/>
            <a:ext cx="9601198" cy="4745851"/>
          </a:xfrm>
          <a:prstGeom prst="rect">
            <a:avLst/>
          </a:prstGeom>
          <a:noFill/>
          <a:ln>
            <a:noFill/>
          </a:ln>
        </p:spPr>
      </p:pic>
      <p:sp>
        <p:nvSpPr>
          <p:cNvPr id="529" name="Shape 529"/>
          <p:cNvSpPr txBox="1"/>
          <p:nvPr/>
        </p:nvSpPr>
        <p:spPr>
          <a:xfrm>
            <a:off x="10607375" y="2643225"/>
            <a:ext cx="1391400" cy="476400"/>
          </a:xfrm>
          <a:prstGeom prst="rect">
            <a:avLst/>
          </a:prstGeom>
          <a:noFill/>
          <a:ln>
            <a:noFill/>
          </a:ln>
        </p:spPr>
        <p:txBody>
          <a:bodyPr anchorCtr="0" anchor="t" bIns="91425" lIns="91425" rIns="91425" tIns="91425">
            <a:noAutofit/>
          </a:bodyPr>
          <a:lstStyle/>
          <a:p>
            <a:pPr lvl="0">
              <a:spcBef>
                <a:spcPts val="0"/>
              </a:spcBef>
              <a:buNone/>
            </a:pPr>
            <a:r>
              <a:rPr lang="en-US"/>
              <a:t>Took log on both side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pic>
        <p:nvPicPr>
          <p:cNvPr id="535" name="Shape 535"/>
          <p:cNvPicPr preferRelativeResize="0"/>
          <p:nvPr/>
        </p:nvPicPr>
        <p:blipFill>
          <a:blip r:embed="rId3">
            <a:alphaModFix/>
          </a:blip>
          <a:stretch>
            <a:fillRect/>
          </a:stretch>
        </p:blipFill>
        <p:spPr>
          <a:xfrm>
            <a:off x="1593975" y="1376400"/>
            <a:ext cx="7886700" cy="1009650"/>
          </a:xfrm>
          <a:prstGeom prst="rect">
            <a:avLst/>
          </a:prstGeom>
          <a:noFill/>
          <a:ln>
            <a:noFill/>
          </a:ln>
        </p:spPr>
      </p:pic>
      <p:sp>
        <p:nvSpPr>
          <p:cNvPr id="536" name="Shape 536"/>
          <p:cNvSpPr txBox="1"/>
          <p:nvPr>
            <p:ph idx="1" type="subTitle"/>
          </p:nvPr>
        </p:nvSpPr>
        <p:spPr>
          <a:xfrm>
            <a:off x="1148625" y="279950"/>
            <a:ext cx="10436100" cy="6250500"/>
          </a:xfrm>
          <a:prstGeom prst="rect">
            <a:avLst/>
          </a:prstGeom>
        </p:spPr>
        <p:txBody>
          <a:bodyPr anchorCtr="0" anchor="t" bIns="91425" lIns="91425" rIns="91425" tIns="91425">
            <a:noAutofit/>
          </a:bodyPr>
          <a:lstStyle/>
          <a:p>
            <a:pPr indent="-228600" lvl="0" marL="457200" rtl="0" algn="l">
              <a:spcBef>
                <a:spcPts val="0"/>
              </a:spcBef>
              <a:buChar char="●"/>
            </a:pPr>
            <a:r>
              <a:rPr lang="en-US"/>
              <a:t>Now, maximizing log likelihood = minimizing negative log </a:t>
            </a:r>
            <a:r>
              <a:rPr lang="en-US"/>
              <a:t>likelihood.</a:t>
            </a:r>
          </a:p>
          <a:p>
            <a:pPr lvl="0" rtl="0" algn="l">
              <a:spcBef>
                <a:spcPts val="0"/>
              </a:spcBef>
              <a:buNone/>
            </a:pPr>
            <a:r>
              <a:rPr lang="en-US"/>
              <a:t> </a:t>
            </a:r>
          </a:p>
          <a:p>
            <a:pPr indent="-228600" lvl="0" marL="457200" rtl="0" algn="l">
              <a:spcBef>
                <a:spcPts val="0"/>
              </a:spcBef>
              <a:buChar char="●"/>
            </a:pPr>
            <a:r>
              <a:rPr lang="en-US"/>
              <a:t> </a:t>
            </a:r>
          </a:p>
          <a:p>
            <a:pPr lvl="0" rtl="0" algn="l">
              <a:spcBef>
                <a:spcPts val="0"/>
              </a:spcBef>
              <a:buNone/>
            </a:pPr>
            <a:r>
              <a:rPr lang="en-US"/>
              <a:t> </a:t>
            </a:r>
          </a:p>
          <a:p>
            <a:pPr indent="-228600" lvl="0" marL="457200" rtl="0" algn="l">
              <a:spcBef>
                <a:spcPts val="0"/>
              </a:spcBef>
              <a:buChar char="●"/>
            </a:pPr>
            <a:r>
              <a:rPr i="1" lang="en-US" sz="2000">
                <a:latin typeface="Arial"/>
                <a:ea typeface="Arial"/>
                <a:cs typeface="Arial"/>
                <a:sym typeface="Arial"/>
              </a:rPr>
              <a:t>D</a:t>
            </a:r>
            <a:r>
              <a:rPr lang="en-US" sz="2000">
                <a:latin typeface="Arial"/>
                <a:ea typeface="Arial"/>
                <a:cs typeface="Arial"/>
                <a:sym typeface="Arial"/>
              </a:rPr>
              <a:t> ̃ is “false” or negative “Corpus” with wrong sentences - "jumped cat dog the the over"</a:t>
            </a:r>
          </a:p>
          <a:p>
            <a:pPr lvl="0" rtl="0" algn="l">
              <a:spcBef>
                <a:spcPts val="0"/>
              </a:spcBef>
              <a:buNone/>
            </a:pPr>
            <a:r>
              <a:t/>
            </a:r>
            <a:endParaRPr sz="1000">
              <a:latin typeface="Arial"/>
              <a:ea typeface="Arial"/>
              <a:cs typeface="Arial"/>
              <a:sym typeface="Arial"/>
            </a:endParaRPr>
          </a:p>
          <a:p>
            <a:pPr indent="-228600" lvl="0" marL="457200" rtl="0" algn="l">
              <a:spcBef>
                <a:spcPts val="0"/>
              </a:spcBef>
              <a:buChar char="●"/>
            </a:pPr>
            <a:r>
              <a:rPr lang="en-US" sz="2000">
                <a:latin typeface="Arial"/>
                <a:ea typeface="Arial"/>
                <a:cs typeface="Arial"/>
                <a:sym typeface="Arial"/>
              </a:rPr>
              <a:t>Generate </a:t>
            </a:r>
            <a:r>
              <a:rPr i="1" lang="en-US" sz="2000">
                <a:latin typeface="Arial"/>
                <a:ea typeface="Arial"/>
                <a:cs typeface="Arial"/>
                <a:sym typeface="Arial"/>
              </a:rPr>
              <a:t>D</a:t>
            </a:r>
            <a:r>
              <a:rPr lang="en-US" sz="2000">
                <a:latin typeface="Arial"/>
                <a:ea typeface="Arial"/>
                <a:cs typeface="Arial"/>
                <a:sym typeface="Arial"/>
              </a:rPr>
              <a:t> ̃ on the fly by randomly sampling this negative from the word bank. </a:t>
            </a:r>
            <a:r>
              <a:rPr lang="en-US" sz="1100">
                <a:latin typeface="Arial"/>
                <a:ea typeface="Arial"/>
                <a:cs typeface="Arial"/>
                <a:sym typeface="Arial"/>
              </a:rPr>
              <a:t>			</a:t>
            </a:r>
          </a:p>
          <a:p>
            <a:pPr indent="-228600" lvl="0" marL="457200" rtl="0" algn="l">
              <a:spcBef>
                <a:spcPts val="0"/>
              </a:spcBef>
              <a:buChar char="●"/>
            </a:pPr>
            <a:r>
              <a:rPr lang="en-US" sz="2000">
                <a:latin typeface="Arial"/>
                <a:ea typeface="Arial"/>
                <a:cs typeface="Arial"/>
                <a:sym typeface="Arial"/>
              </a:rPr>
              <a:t>For skip-gram, our new objective function for observing the context word w</a:t>
            </a:r>
            <a:r>
              <a:rPr baseline="-25000" lang="en-US" sz="2000">
                <a:latin typeface="Arial"/>
                <a:ea typeface="Arial"/>
                <a:cs typeface="Arial"/>
                <a:sym typeface="Arial"/>
              </a:rPr>
              <a:t>c − m + j</a:t>
            </a:r>
            <a:r>
              <a:rPr lang="en-US" sz="2000">
                <a:latin typeface="Arial"/>
                <a:ea typeface="Arial"/>
                <a:cs typeface="Arial"/>
                <a:sym typeface="Arial"/>
              </a:rPr>
              <a:t> given the center word w</a:t>
            </a:r>
            <a:r>
              <a:rPr baseline="-25000" lang="en-US" sz="2000">
                <a:latin typeface="Arial"/>
                <a:ea typeface="Arial"/>
                <a:cs typeface="Arial"/>
                <a:sym typeface="Arial"/>
              </a:rPr>
              <a:t>c</a:t>
            </a:r>
            <a:r>
              <a:rPr lang="en-US" sz="2000">
                <a:latin typeface="Arial"/>
                <a:ea typeface="Arial"/>
                <a:cs typeface="Arial"/>
                <a:sym typeface="Arial"/>
              </a:rPr>
              <a:t> would be :</a:t>
            </a:r>
            <a:r>
              <a:rPr lang="en-US" sz="1100">
                <a:latin typeface="Arial"/>
                <a:ea typeface="Arial"/>
                <a:cs typeface="Arial"/>
                <a:sym typeface="Arial"/>
              </a:rPr>
              <a:t>		</a:t>
            </a:r>
          </a:p>
          <a:p>
            <a:pPr lvl="0" algn="l">
              <a:spcBef>
                <a:spcPts val="0"/>
              </a:spcBef>
              <a:buNone/>
            </a:pPr>
            <a:r>
              <a:t/>
            </a:r>
            <a:endParaRPr/>
          </a:p>
        </p:txBody>
      </p:sp>
      <p:pic>
        <p:nvPicPr>
          <p:cNvPr id="537" name="Shape 537"/>
          <p:cNvPicPr preferRelativeResize="0"/>
          <p:nvPr/>
        </p:nvPicPr>
        <p:blipFill>
          <a:blip r:embed="rId4">
            <a:alphaModFix/>
          </a:blip>
          <a:stretch>
            <a:fillRect/>
          </a:stretch>
        </p:blipFill>
        <p:spPr>
          <a:xfrm>
            <a:off x="1046400" y="4953425"/>
            <a:ext cx="6991324" cy="1488474"/>
          </a:xfrm>
          <a:prstGeom prst="rect">
            <a:avLst/>
          </a:prstGeom>
          <a:noFill/>
          <a:ln>
            <a:noFill/>
          </a:ln>
        </p:spPr>
      </p:pic>
      <p:pic>
        <p:nvPicPr>
          <p:cNvPr id="538" name="Shape 538"/>
          <p:cNvPicPr preferRelativeResize="0"/>
          <p:nvPr/>
        </p:nvPicPr>
        <p:blipFill>
          <a:blip r:embed="rId5">
            <a:alphaModFix/>
          </a:blip>
          <a:stretch>
            <a:fillRect/>
          </a:stretch>
        </p:blipFill>
        <p:spPr>
          <a:xfrm>
            <a:off x="8733825" y="5180332"/>
            <a:ext cx="2982600" cy="385392"/>
          </a:xfrm>
          <a:prstGeom prst="rect">
            <a:avLst/>
          </a:prstGeom>
          <a:noFill/>
          <a:ln>
            <a:noFill/>
          </a:ln>
        </p:spPr>
      </p:pic>
      <p:sp>
        <p:nvSpPr>
          <p:cNvPr id="539" name="Shape 539"/>
          <p:cNvSpPr txBox="1"/>
          <p:nvPr/>
        </p:nvSpPr>
        <p:spPr>
          <a:xfrm>
            <a:off x="8654625" y="5567300"/>
            <a:ext cx="2982600" cy="358200"/>
          </a:xfrm>
          <a:prstGeom prst="rect">
            <a:avLst/>
          </a:prstGeom>
          <a:noFill/>
          <a:ln>
            <a:noFill/>
          </a:ln>
        </p:spPr>
        <p:txBody>
          <a:bodyPr anchorCtr="0" anchor="t" bIns="91425" lIns="91425" rIns="91425" tIns="91425">
            <a:noAutofit/>
          </a:bodyPr>
          <a:lstStyle/>
          <a:p>
            <a:pPr lvl="0">
              <a:spcBef>
                <a:spcPts val="0"/>
              </a:spcBef>
              <a:buNone/>
            </a:pPr>
            <a:r>
              <a:rPr lang="en-US">
                <a:solidFill>
                  <a:srgbClr val="FF0000"/>
                </a:solidFill>
              </a:rPr>
              <a:t>regular softmax loss for skip-gram</a:t>
            </a:r>
          </a:p>
        </p:txBody>
      </p:sp>
      <p:sp>
        <p:nvSpPr>
          <p:cNvPr id="540" name="Shape 540"/>
          <p:cNvSpPr/>
          <p:nvPr/>
        </p:nvSpPr>
        <p:spPr>
          <a:xfrm>
            <a:off x="4728975" y="5029350"/>
            <a:ext cx="388800" cy="303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1" name="Shape 541"/>
          <p:cNvSpPr/>
          <p:nvPr/>
        </p:nvSpPr>
        <p:spPr>
          <a:xfrm>
            <a:off x="10347300" y="5086500"/>
            <a:ext cx="388800" cy="303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idx="1" type="subTitle"/>
          </p:nvPr>
        </p:nvSpPr>
        <p:spPr>
          <a:xfrm>
            <a:off x="719925" y="551800"/>
            <a:ext cx="9559200" cy="5375400"/>
          </a:xfrm>
          <a:prstGeom prst="rect">
            <a:avLst/>
          </a:prstGeom>
        </p:spPr>
        <p:txBody>
          <a:bodyPr anchorCtr="0" anchor="t" bIns="91425" lIns="91425" rIns="91425" tIns="91425">
            <a:noAutofit/>
          </a:bodyPr>
          <a:lstStyle/>
          <a:p>
            <a:pPr indent="-342900" lvl="0" marL="457200" rtl="0" algn="l">
              <a:spcBef>
                <a:spcPts val="0"/>
              </a:spcBef>
              <a:buSzPct val="90000"/>
              <a:buChar char="●"/>
            </a:pPr>
            <a:r>
              <a:rPr lang="en-US"/>
              <a:t>Likewise </a:t>
            </a:r>
            <a:r>
              <a:rPr lang="en-US" sz="2000">
                <a:latin typeface="Arial"/>
                <a:ea typeface="Arial"/>
                <a:cs typeface="Arial"/>
                <a:sym typeface="Arial"/>
              </a:rPr>
              <a:t>for CBOW, our new objective function for observing the center </a:t>
            </a:r>
          </a:p>
          <a:p>
            <a:pPr lvl="0" rtl="0" algn="l">
              <a:spcBef>
                <a:spcPts val="0"/>
              </a:spcBef>
              <a:buNone/>
            </a:pPr>
            <a:r>
              <a:rPr lang="en-US" sz="2000">
                <a:latin typeface="Arial"/>
                <a:ea typeface="Arial"/>
                <a:cs typeface="Arial"/>
                <a:sym typeface="Arial"/>
              </a:rPr>
              <a:t>       word u</a:t>
            </a:r>
            <a:r>
              <a:rPr baseline="-25000" lang="en-US" sz="2000">
                <a:latin typeface="Arial"/>
                <a:ea typeface="Arial"/>
                <a:cs typeface="Arial"/>
                <a:sym typeface="Arial"/>
              </a:rPr>
              <a:t>c</a:t>
            </a:r>
            <a:r>
              <a:rPr lang="en-US" sz="2000">
                <a:latin typeface="Arial"/>
                <a:ea typeface="Arial"/>
                <a:cs typeface="Arial"/>
                <a:sym typeface="Arial"/>
              </a:rPr>
              <a:t> given the context vector</a:t>
            </a:r>
          </a:p>
          <a:p>
            <a:pPr lvl="0" rtl="0" algn="l">
              <a:spcBef>
                <a:spcPts val="0"/>
              </a:spcBef>
              <a:buNone/>
            </a:pPr>
            <a:r>
              <a:t/>
            </a:r>
            <a:endParaRPr sz="2000">
              <a:latin typeface="Arial"/>
              <a:ea typeface="Arial"/>
              <a:cs typeface="Arial"/>
              <a:sym typeface="Arial"/>
            </a:endParaRPr>
          </a:p>
          <a:p>
            <a:pPr lvl="0" rtl="0" algn="l">
              <a:spcBef>
                <a:spcPts val="0"/>
              </a:spcBef>
              <a:buNone/>
            </a:pPr>
            <a:r>
              <a:t/>
            </a:r>
            <a:endParaRPr sz="2000">
              <a:latin typeface="Arial"/>
              <a:ea typeface="Arial"/>
              <a:cs typeface="Arial"/>
              <a:sym typeface="Arial"/>
            </a:endParaRPr>
          </a:p>
          <a:p>
            <a:pPr lvl="0" rtl="0" algn="l">
              <a:spcBef>
                <a:spcPts val="0"/>
              </a:spcBef>
              <a:buNone/>
            </a:pPr>
            <a:r>
              <a:t/>
            </a:r>
            <a:endParaRPr sz="2000">
              <a:latin typeface="Arial"/>
              <a:ea typeface="Arial"/>
              <a:cs typeface="Arial"/>
              <a:sym typeface="Arial"/>
            </a:endParaRPr>
          </a:p>
          <a:p>
            <a:pPr lvl="0" rtl="0" algn="l">
              <a:spcBef>
                <a:spcPts val="0"/>
              </a:spcBef>
              <a:buNone/>
            </a:pPr>
            <a:r>
              <a:t/>
            </a:r>
            <a:endParaRPr sz="2000">
              <a:latin typeface="Arial"/>
              <a:ea typeface="Arial"/>
              <a:cs typeface="Arial"/>
              <a:sym typeface="Arial"/>
            </a:endParaRPr>
          </a:p>
          <a:p>
            <a:pPr indent="-355600" lvl="0" marL="457200" rtl="0" algn="l">
              <a:spcBef>
                <a:spcPts val="0"/>
              </a:spcBef>
              <a:buSzPct val="100000"/>
              <a:buFont typeface="Arial"/>
              <a:buChar char="●"/>
            </a:pPr>
            <a:r>
              <a:rPr lang="en-US" sz="2000">
                <a:latin typeface="Arial"/>
                <a:ea typeface="Arial"/>
                <a:cs typeface="Arial"/>
                <a:sym typeface="Arial"/>
              </a:rPr>
              <a:t>In the above formulation, {u˜</a:t>
            </a:r>
            <a:r>
              <a:rPr baseline="-25000" lang="en-US" sz="2000">
                <a:latin typeface="Arial"/>
                <a:ea typeface="Arial"/>
                <a:cs typeface="Arial"/>
                <a:sym typeface="Arial"/>
              </a:rPr>
              <a:t>k</a:t>
            </a:r>
            <a:r>
              <a:rPr lang="en-US" sz="2000">
                <a:latin typeface="Arial"/>
                <a:ea typeface="Arial"/>
                <a:cs typeface="Arial"/>
                <a:sym typeface="Arial"/>
              </a:rPr>
              <a:t> |k = 1 . . . K} are sampled from P</a:t>
            </a:r>
            <a:r>
              <a:rPr baseline="-25000" lang="en-US" sz="2000">
                <a:latin typeface="Arial"/>
                <a:ea typeface="Arial"/>
                <a:cs typeface="Arial"/>
                <a:sym typeface="Arial"/>
              </a:rPr>
              <a:t>n</a:t>
            </a:r>
            <a:r>
              <a:rPr lang="en-US" sz="2000">
                <a:latin typeface="Arial"/>
                <a:ea typeface="Arial"/>
                <a:cs typeface="Arial"/>
                <a:sym typeface="Arial"/>
              </a:rPr>
              <a:t>(w).</a:t>
            </a:r>
          </a:p>
          <a:p>
            <a:pPr lvl="0" rtl="0" algn="l">
              <a:spcBef>
                <a:spcPts val="0"/>
              </a:spcBef>
              <a:buNone/>
            </a:pPr>
            <a:r>
              <a:t/>
            </a:r>
            <a:endParaRPr sz="2000">
              <a:latin typeface="Arial"/>
              <a:ea typeface="Arial"/>
              <a:cs typeface="Arial"/>
              <a:sym typeface="Arial"/>
            </a:endParaRPr>
          </a:p>
          <a:p>
            <a:pPr indent="-355600" lvl="0" marL="457200" rtl="0" algn="l">
              <a:spcBef>
                <a:spcPts val="0"/>
              </a:spcBef>
              <a:buSzPct val="100000"/>
              <a:buFont typeface="Arial"/>
              <a:buChar char="●"/>
            </a:pPr>
            <a:r>
              <a:rPr lang="en-US" sz="2000">
                <a:latin typeface="Arial"/>
                <a:ea typeface="Arial"/>
                <a:cs typeface="Arial"/>
                <a:sym typeface="Arial"/>
              </a:rPr>
              <a:t>best P</a:t>
            </a:r>
            <a:r>
              <a:rPr baseline="-25000" lang="en-US" sz="2000">
                <a:latin typeface="Arial"/>
                <a:ea typeface="Arial"/>
                <a:cs typeface="Arial"/>
                <a:sym typeface="Arial"/>
              </a:rPr>
              <a:t>n</a:t>
            </a:r>
            <a:r>
              <a:rPr lang="en-US" sz="2000">
                <a:latin typeface="Arial"/>
                <a:ea typeface="Arial"/>
                <a:cs typeface="Arial"/>
                <a:sym typeface="Arial"/>
              </a:rPr>
              <a:t>(w) = Unigram distribution raised to the power of 3/4</a:t>
            </a:r>
          </a:p>
          <a:p>
            <a:pPr lvl="0" rtl="0" algn="l">
              <a:spcBef>
                <a:spcPts val="0"/>
              </a:spcBef>
              <a:buNone/>
            </a:pPr>
            <a:r>
              <a:t/>
            </a:r>
            <a:endParaRPr sz="2000">
              <a:latin typeface="Arial"/>
              <a:ea typeface="Arial"/>
              <a:cs typeface="Arial"/>
              <a:sym typeface="Arial"/>
            </a:endParaRPr>
          </a:p>
          <a:p>
            <a:pPr indent="-355600" lvl="0" marL="457200" algn="l">
              <a:spcBef>
                <a:spcPts val="0"/>
              </a:spcBef>
              <a:buSzPct val="100000"/>
              <a:buFont typeface="Arial"/>
              <a:buChar char="●"/>
            </a:pPr>
            <a:r>
              <a:rPr lang="en-US" sz="2000">
                <a:latin typeface="Arial"/>
                <a:ea typeface="Arial"/>
                <a:cs typeface="Arial"/>
                <a:sym typeface="Arial"/>
              </a:rPr>
              <a:t>Usually K = 20-30 works well.</a:t>
            </a:r>
          </a:p>
        </p:txBody>
      </p:sp>
      <p:pic>
        <p:nvPicPr>
          <p:cNvPr id="548" name="Shape 548"/>
          <p:cNvPicPr preferRelativeResize="0"/>
          <p:nvPr/>
        </p:nvPicPr>
        <p:blipFill rotWithShape="1">
          <a:blip r:embed="rId3">
            <a:alphaModFix/>
          </a:blip>
          <a:srcRect b="0" l="0" r="0" t="10960"/>
          <a:stretch/>
        </p:blipFill>
        <p:spPr>
          <a:xfrm>
            <a:off x="4907500" y="1283024"/>
            <a:ext cx="3448050" cy="627574"/>
          </a:xfrm>
          <a:prstGeom prst="rect">
            <a:avLst/>
          </a:prstGeom>
          <a:noFill/>
          <a:ln>
            <a:noFill/>
          </a:ln>
        </p:spPr>
      </p:pic>
      <p:pic>
        <p:nvPicPr>
          <p:cNvPr id="549" name="Shape 549"/>
          <p:cNvPicPr preferRelativeResize="0"/>
          <p:nvPr/>
        </p:nvPicPr>
        <p:blipFill>
          <a:blip r:embed="rId4">
            <a:alphaModFix/>
          </a:blip>
          <a:stretch>
            <a:fillRect/>
          </a:stretch>
        </p:blipFill>
        <p:spPr>
          <a:xfrm>
            <a:off x="1047348" y="1958600"/>
            <a:ext cx="6052025" cy="1420375"/>
          </a:xfrm>
          <a:prstGeom prst="rect">
            <a:avLst/>
          </a:prstGeom>
          <a:noFill/>
          <a:ln>
            <a:noFill/>
          </a:ln>
        </p:spPr>
      </p:pic>
      <p:pic>
        <p:nvPicPr>
          <p:cNvPr id="550" name="Shape 550"/>
          <p:cNvPicPr preferRelativeResize="0"/>
          <p:nvPr/>
        </p:nvPicPr>
        <p:blipFill>
          <a:blip r:embed="rId5">
            <a:alphaModFix/>
          </a:blip>
          <a:stretch>
            <a:fillRect/>
          </a:stretch>
        </p:blipFill>
        <p:spPr>
          <a:xfrm>
            <a:off x="8894925" y="2173549"/>
            <a:ext cx="2913225" cy="432824"/>
          </a:xfrm>
          <a:prstGeom prst="rect">
            <a:avLst/>
          </a:prstGeom>
          <a:noFill/>
          <a:ln>
            <a:noFill/>
          </a:ln>
        </p:spPr>
      </p:pic>
      <p:sp>
        <p:nvSpPr>
          <p:cNvPr id="551" name="Shape 551"/>
          <p:cNvSpPr txBox="1"/>
          <p:nvPr/>
        </p:nvSpPr>
        <p:spPr>
          <a:xfrm>
            <a:off x="8982175" y="2742200"/>
            <a:ext cx="2982600" cy="358200"/>
          </a:xfrm>
          <a:prstGeom prst="rect">
            <a:avLst/>
          </a:prstGeom>
          <a:noFill/>
          <a:ln>
            <a:noFill/>
          </a:ln>
        </p:spPr>
        <p:txBody>
          <a:bodyPr anchorCtr="0" anchor="t" bIns="91425" lIns="91425" rIns="91425" tIns="91425">
            <a:noAutofit/>
          </a:bodyPr>
          <a:lstStyle/>
          <a:p>
            <a:pPr lvl="0" rtl="0">
              <a:spcBef>
                <a:spcPts val="0"/>
              </a:spcBef>
              <a:buNone/>
            </a:pPr>
            <a:r>
              <a:rPr lang="en-US">
                <a:solidFill>
                  <a:srgbClr val="FF0000"/>
                </a:solidFill>
              </a:rPr>
              <a:t>regular softmax loss for CBOW</a:t>
            </a:r>
          </a:p>
        </p:txBody>
      </p:sp>
      <p:sp>
        <p:nvSpPr>
          <p:cNvPr id="552" name="Shape 552"/>
          <p:cNvSpPr/>
          <p:nvPr/>
        </p:nvSpPr>
        <p:spPr>
          <a:xfrm>
            <a:off x="4063650" y="2049575"/>
            <a:ext cx="388800" cy="303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3" name="Shape 553"/>
          <p:cNvSpPr/>
          <p:nvPr/>
        </p:nvSpPr>
        <p:spPr>
          <a:xfrm>
            <a:off x="10279075" y="2049575"/>
            <a:ext cx="388800" cy="303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sp>
        <p:nvSpPr>
          <p:cNvPr id="558" name="Shape 558"/>
          <p:cNvSpPr txBox="1"/>
          <p:nvPr>
            <p:ph type="ctrTitle"/>
          </p:nvPr>
        </p:nvSpPr>
        <p:spPr>
          <a:xfrm>
            <a:off x="3768400" y="2819933"/>
            <a:ext cx="3438800" cy="909600"/>
          </a:xfrm>
          <a:prstGeom prst="rect">
            <a:avLst/>
          </a:prstGeom>
          <a:noFill/>
          <a:ln>
            <a:noFill/>
          </a:ln>
        </p:spPr>
        <p:txBody>
          <a:bodyPr anchorCtr="0" anchor="b" bIns="121900" lIns="121900" rIns="121900" tIns="121900">
            <a:noAutofit/>
          </a:bodyPr>
          <a:lstStyle/>
          <a:p>
            <a:pPr indent="0" lvl="0" marL="0" marR="0" rtl="0" algn="ctr">
              <a:lnSpc>
                <a:spcPct val="100000"/>
              </a:lnSpc>
              <a:spcBef>
                <a:spcPts val="0"/>
              </a:spcBef>
              <a:buClr>
                <a:schemeClr val="dk1"/>
              </a:buClr>
              <a:buSzPct val="25000"/>
              <a:buFont typeface="Arial"/>
              <a:buNone/>
            </a:pPr>
            <a:r>
              <a:rPr lang="en-US" sz="4800"/>
              <a:t>GloVe</a:t>
            </a:r>
          </a:p>
        </p:txBody>
      </p:sp>
      <p:pic>
        <p:nvPicPr>
          <p:cNvPr id="559" name="Shape 559"/>
          <p:cNvPicPr preferRelativeResize="0"/>
          <p:nvPr/>
        </p:nvPicPr>
        <p:blipFill rotWithShape="1">
          <a:blip r:embed="rId3">
            <a:alphaModFix/>
          </a:blip>
          <a:srcRect b="0" l="0" r="0" t="0"/>
          <a:stretch/>
        </p:blipFill>
        <p:spPr>
          <a:xfrm>
            <a:off x="6508200" y="2310400"/>
            <a:ext cx="1861800" cy="1789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sp>
        <p:nvSpPr>
          <p:cNvPr id="564" name="Shape 564"/>
          <p:cNvSpPr txBox="1"/>
          <p:nvPr>
            <p:ph type="title"/>
          </p:nvPr>
        </p:nvSpPr>
        <p:spPr>
          <a:xfrm>
            <a:off x="415600" y="110766"/>
            <a:ext cx="11360700" cy="763500"/>
          </a:xfrm>
          <a:prstGeom prst="rect">
            <a:avLst/>
          </a:prstGeom>
          <a:noFill/>
          <a:ln>
            <a:noFill/>
          </a:ln>
        </p:spPr>
        <p:txBody>
          <a:bodyPr anchorCtr="0" anchor="t" bIns="121900" lIns="121900" rIns="121900" tIns="121900">
            <a:noAutofit/>
          </a:bodyPr>
          <a:lstStyle/>
          <a:p>
            <a:pPr lvl="0" rtl="0">
              <a:spcBef>
                <a:spcPts val="0"/>
              </a:spcBef>
              <a:buNone/>
            </a:pPr>
            <a:r>
              <a:rPr lang="en-US" sz="3600"/>
              <a:t>Global matrix factorization methods</a:t>
            </a:r>
          </a:p>
        </p:txBody>
      </p:sp>
      <p:sp>
        <p:nvSpPr>
          <p:cNvPr id="565" name="Shape 565"/>
          <p:cNvSpPr txBox="1"/>
          <p:nvPr>
            <p:ph idx="1" type="body"/>
          </p:nvPr>
        </p:nvSpPr>
        <p:spPr>
          <a:xfrm>
            <a:off x="415600" y="1181033"/>
            <a:ext cx="11360700" cy="4555200"/>
          </a:xfrm>
          <a:prstGeom prst="rect">
            <a:avLst/>
          </a:prstGeom>
          <a:noFill/>
          <a:ln>
            <a:noFill/>
          </a:ln>
        </p:spPr>
        <p:txBody>
          <a:bodyPr anchorCtr="0" anchor="t" bIns="121900" lIns="121900" rIns="121900" tIns="121900">
            <a:noAutofit/>
          </a:bodyPr>
          <a:lstStyle/>
          <a:p>
            <a:pPr indent="-368300" lvl="0" marL="457200" rtl="0">
              <a:lnSpc>
                <a:spcPct val="100000"/>
              </a:lnSpc>
              <a:spcBef>
                <a:spcPts val="0"/>
              </a:spcBef>
              <a:spcAft>
                <a:spcPts val="0"/>
              </a:spcAft>
              <a:buClr>
                <a:schemeClr val="dk1"/>
              </a:buClr>
              <a:buSzPct val="91666"/>
              <a:buFont typeface="Times New Roman"/>
              <a:buChar char="●"/>
            </a:pPr>
            <a:r>
              <a:rPr lang="en-US">
                <a:solidFill>
                  <a:schemeClr val="dk1"/>
                </a:solidFill>
                <a:latin typeface="Times New Roman"/>
                <a:ea typeface="Times New Roman"/>
                <a:cs typeface="Times New Roman"/>
                <a:sym typeface="Times New Roman"/>
              </a:rPr>
              <a:t>Use co-occurrence counts</a:t>
            </a:r>
          </a:p>
          <a:p>
            <a:pPr lvl="0" rtl="0">
              <a:lnSpc>
                <a:spcPct val="10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rtl="0">
              <a:lnSpc>
                <a:spcPct val="100000"/>
              </a:lnSpc>
              <a:spcBef>
                <a:spcPts val="0"/>
              </a:spcBef>
              <a:spcAft>
                <a:spcPts val="0"/>
              </a:spcAft>
              <a:buClr>
                <a:schemeClr val="dk1"/>
              </a:buClr>
              <a:buSzPct val="100000"/>
              <a:buFont typeface="Times New Roman"/>
              <a:buChar char="●"/>
            </a:pPr>
            <a:r>
              <a:rPr lang="en-US" sz="2200">
                <a:solidFill>
                  <a:schemeClr val="dk1"/>
                </a:solidFill>
                <a:latin typeface="Times New Roman"/>
                <a:ea typeface="Times New Roman"/>
                <a:cs typeface="Times New Roman"/>
                <a:sym typeface="Times New Roman"/>
              </a:rPr>
              <a:t>Ex: LSA, HAL (Lund &amp; Burgess), COALS (Rohde et al), Hellinger-PCA (Lebret &amp; Collobert)</a:t>
            </a:r>
          </a:p>
          <a:p>
            <a:pPr lvl="0" rtl="0">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lvl="0" rtl="0">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228600" lvl="0" marL="457200" rtl="0">
              <a:lnSpc>
                <a:spcPct val="100000"/>
              </a:lnSpc>
              <a:spcBef>
                <a:spcPts val="0"/>
              </a:spcBef>
              <a:spcAft>
                <a:spcPts val="0"/>
              </a:spcAft>
              <a:buClr>
                <a:schemeClr val="dk1"/>
              </a:buClr>
              <a:buFont typeface="Times New Roman"/>
              <a:buChar char="+"/>
            </a:pPr>
            <a:r>
              <a:rPr lang="en-US">
                <a:solidFill>
                  <a:schemeClr val="dk1"/>
                </a:solidFill>
                <a:latin typeface="Times New Roman"/>
                <a:ea typeface="Times New Roman"/>
                <a:cs typeface="Times New Roman"/>
                <a:sym typeface="Times New Roman"/>
              </a:rPr>
              <a:t>Fast training </a:t>
            </a:r>
          </a:p>
          <a:p>
            <a:pPr indent="-381000" lvl="0" marL="457200" rtl="0">
              <a:lnSpc>
                <a:spcPct val="100000"/>
              </a:lnSpc>
              <a:spcBef>
                <a:spcPts val="0"/>
              </a:spcBef>
              <a:spcAft>
                <a:spcPts val="0"/>
              </a:spcAft>
              <a:buClr>
                <a:schemeClr val="dk1"/>
              </a:buClr>
              <a:buSzPct val="100000"/>
              <a:buFont typeface="Times New Roman"/>
              <a:buChar char="+"/>
            </a:pPr>
            <a:r>
              <a:rPr lang="en-US">
                <a:solidFill>
                  <a:srgbClr val="000000"/>
                </a:solidFill>
                <a:latin typeface="Times New Roman"/>
                <a:ea typeface="Times New Roman"/>
                <a:cs typeface="Times New Roman"/>
                <a:sym typeface="Times New Roman"/>
              </a:rPr>
              <a:t>Efficient usage of statistics </a:t>
            </a:r>
          </a:p>
          <a:p>
            <a:pPr indent="-228600" lvl="0" marL="457200" rtl="0">
              <a:lnSpc>
                <a:spcPct val="100000"/>
              </a:lnSpc>
              <a:spcBef>
                <a:spcPts val="0"/>
              </a:spcBef>
              <a:spcAft>
                <a:spcPts val="0"/>
              </a:spcAft>
              <a:buClr>
                <a:srgbClr val="000000"/>
              </a:buClr>
              <a:buFont typeface="Times New Roman"/>
              <a:buChar char="+"/>
            </a:pPr>
            <a:r>
              <a:rPr lang="en-US">
                <a:solidFill>
                  <a:schemeClr val="dk1"/>
                </a:solidFill>
                <a:latin typeface="Times New Roman"/>
                <a:ea typeface="Times New Roman"/>
                <a:cs typeface="Times New Roman"/>
                <a:sym typeface="Times New Roman"/>
              </a:rPr>
              <a:t>Captures word similarity </a:t>
            </a:r>
          </a:p>
          <a:p>
            <a:pPr lvl="0" rtl="0">
              <a:lnSpc>
                <a:spcPct val="10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Do badly on analogy tasks</a:t>
            </a:r>
          </a:p>
          <a:p>
            <a:pPr indent="-381000" lvl="0" marL="457200" marR="0" rtl="0" algn="l">
              <a:lnSpc>
                <a:spcPct val="100000"/>
              </a:lnSpc>
              <a:spcBef>
                <a:spcPts val="0"/>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Disproportionate importance given to large counts</a:t>
            </a:r>
          </a:p>
        </p:txBody>
      </p:sp>
      <p:sp>
        <p:nvSpPr>
          <p:cNvPr id="566" name="Shape 56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0" name="Shape 570"/>
        <p:cNvGrpSpPr/>
        <p:nvPr/>
      </p:nvGrpSpPr>
      <p:grpSpPr>
        <a:xfrm>
          <a:off x="0" y="0"/>
          <a:ext cx="0" cy="0"/>
          <a:chOff x="0" y="0"/>
          <a:chExt cx="0" cy="0"/>
        </a:xfrm>
      </p:grpSpPr>
      <p:sp>
        <p:nvSpPr>
          <p:cNvPr id="571" name="Shape 571"/>
          <p:cNvSpPr txBox="1"/>
          <p:nvPr>
            <p:ph type="title"/>
          </p:nvPr>
        </p:nvSpPr>
        <p:spPr>
          <a:xfrm>
            <a:off x="415600" y="1615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Local context window method	</a:t>
            </a:r>
          </a:p>
        </p:txBody>
      </p:sp>
      <p:sp>
        <p:nvSpPr>
          <p:cNvPr id="572" name="Shape 572"/>
          <p:cNvSpPr txBox="1"/>
          <p:nvPr>
            <p:ph idx="1" type="body"/>
          </p:nvPr>
        </p:nvSpPr>
        <p:spPr>
          <a:xfrm>
            <a:off x="415600" y="1065283"/>
            <a:ext cx="11360700" cy="4555200"/>
          </a:xfrm>
          <a:prstGeom prst="rect">
            <a:avLst/>
          </a:prstGeom>
          <a:noFill/>
          <a:ln>
            <a:noFill/>
          </a:ln>
        </p:spPr>
        <p:txBody>
          <a:bodyPr anchorCtr="0" anchor="t" bIns="121900" lIns="121900" rIns="121900" tIns="121900">
            <a:noAutofit/>
          </a:bodyPr>
          <a:lstStyle/>
          <a:p>
            <a:pPr indent="-368300" lvl="0" marL="457200" marR="0" rtl="0" algn="l">
              <a:lnSpc>
                <a:spcPct val="115000"/>
              </a:lnSpc>
              <a:spcBef>
                <a:spcPts val="0"/>
              </a:spcBef>
              <a:spcAft>
                <a:spcPts val="0"/>
              </a:spcAft>
              <a:buClr>
                <a:schemeClr val="dk1"/>
              </a:buClr>
              <a:buSzPct val="100000"/>
              <a:buFont typeface="Times New Roman"/>
              <a:buChar char="●"/>
            </a:pPr>
            <a:r>
              <a:rPr lang="en-US" sz="2200">
                <a:solidFill>
                  <a:schemeClr val="dk1"/>
                </a:solidFill>
                <a:latin typeface="Times New Roman"/>
                <a:ea typeface="Times New Roman"/>
                <a:cs typeface="Times New Roman"/>
                <a:sym typeface="Times New Roman"/>
              </a:rPr>
              <a:t>Use window to determine context of a word</a:t>
            </a:r>
          </a:p>
          <a:p>
            <a:pPr indent="-368300" lvl="0" marL="457200" marR="0" rtl="0" algn="l">
              <a:lnSpc>
                <a:spcPct val="115000"/>
              </a:lnSpc>
              <a:spcBef>
                <a:spcPts val="0"/>
              </a:spcBef>
              <a:spcAft>
                <a:spcPts val="0"/>
              </a:spcAft>
              <a:buClr>
                <a:schemeClr val="dk1"/>
              </a:buClr>
              <a:buSzPct val="100000"/>
              <a:buFont typeface="Times New Roman"/>
              <a:buChar char="●"/>
            </a:pPr>
            <a:r>
              <a:rPr lang="en-US" sz="2200">
                <a:solidFill>
                  <a:schemeClr val="dk1"/>
                </a:solidFill>
                <a:latin typeface="Times New Roman"/>
                <a:ea typeface="Times New Roman"/>
                <a:cs typeface="Times New Roman"/>
                <a:sym typeface="Times New Roman"/>
              </a:rPr>
              <a:t>Ex: Skip-gram/CBOW ( Mikolov et al), NNLM(Bengio et al), HLBL, (Collobert &amp; Weston)</a:t>
            </a:r>
          </a:p>
          <a:p>
            <a:pPr lvl="0" marR="0" rtl="0" algn="l">
              <a:lnSpc>
                <a:spcPct val="115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lvl="0" marR="0" rtl="0" algn="l">
              <a:lnSpc>
                <a:spcPct val="115000"/>
              </a:lnSpc>
              <a:spcBef>
                <a:spcPts val="2133"/>
              </a:spcBef>
              <a:spcAft>
                <a:spcPts val="0"/>
              </a:spcAft>
              <a:buNone/>
            </a:pPr>
            <a:r>
              <a:t/>
            </a:r>
            <a:endParaRPr>
              <a:solidFill>
                <a:schemeClr val="dk1"/>
              </a:solidFill>
              <a:latin typeface="Times New Roman"/>
              <a:ea typeface="Times New Roman"/>
              <a:cs typeface="Times New Roman"/>
              <a:sym typeface="Times New Roman"/>
            </a:endParaRPr>
          </a:p>
          <a:p>
            <a:pPr indent="-381000" lvl="0" marL="457200" marR="0" rtl="0" algn="l">
              <a:lnSpc>
                <a:spcPct val="115000"/>
              </a:lnSpc>
              <a:spcBef>
                <a:spcPts val="2133"/>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Capture word similarity.</a:t>
            </a:r>
          </a:p>
          <a:p>
            <a:pPr indent="-381000" lvl="0" marL="457200" marR="0" rtl="0" algn="l">
              <a:lnSpc>
                <a:spcPct val="115000"/>
              </a:lnSpc>
              <a:spcBef>
                <a:spcPts val="2133"/>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Also performance better on analogy tasks</a:t>
            </a:r>
          </a:p>
          <a:p>
            <a:pPr lvl="0" marR="0" rtl="0" algn="l">
              <a:lnSpc>
                <a:spcPct val="115000"/>
              </a:lnSpc>
              <a:spcBef>
                <a:spcPts val="2133"/>
              </a:spcBef>
              <a:spcAft>
                <a:spcPts val="0"/>
              </a:spcAft>
              <a:buNone/>
            </a:pPr>
            <a:r>
              <a:t/>
            </a:r>
            <a:endParaRPr sz="600">
              <a:solidFill>
                <a:schemeClr val="dk1"/>
              </a:solidFill>
              <a:latin typeface="Times New Roman"/>
              <a:ea typeface="Times New Roman"/>
              <a:cs typeface="Times New Roman"/>
              <a:sym typeface="Times New Roman"/>
            </a:endParaRPr>
          </a:p>
          <a:p>
            <a:pPr indent="-381000" lvl="0" marL="457200" marR="0" rtl="0" algn="l">
              <a:lnSpc>
                <a:spcPct val="115000"/>
              </a:lnSpc>
              <a:spcBef>
                <a:spcPts val="2133"/>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Slow down with increase in corpus size</a:t>
            </a:r>
          </a:p>
          <a:p>
            <a:pPr indent="-381000" lvl="0" marL="457200" marR="0" rtl="0" algn="l">
              <a:lnSpc>
                <a:spcPct val="115000"/>
              </a:lnSpc>
              <a:spcBef>
                <a:spcPts val="2133"/>
              </a:spcBef>
              <a:spcAft>
                <a:spcPts val="0"/>
              </a:spcAft>
              <a:buClr>
                <a:schemeClr val="dk1"/>
              </a:buClr>
              <a:buSzPct val="100000"/>
              <a:buFont typeface="Times New Roman"/>
              <a:buChar char="-"/>
            </a:pPr>
            <a:r>
              <a:rPr lang="en-US">
                <a:solidFill>
                  <a:schemeClr val="dk1"/>
                </a:solidFill>
                <a:latin typeface="Times New Roman"/>
                <a:ea typeface="Times New Roman"/>
                <a:cs typeface="Times New Roman"/>
                <a:sym typeface="Times New Roman"/>
              </a:rPr>
              <a:t>Inefficient usage of statistics</a:t>
            </a:r>
          </a:p>
        </p:txBody>
      </p:sp>
      <p:sp>
        <p:nvSpPr>
          <p:cNvPr id="573" name="Shape 573"/>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838200" y="185979"/>
            <a:ext cx="10515599" cy="714295"/>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Bottom Line</a:t>
            </a:r>
          </a:p>
        </p:txBody>
      </p:sp>
      <p:sp>
        <p:nvSpPr>
          <p:cNvPr id="134" name="Shape 134"/>
          <p:cNvSpPr txBox="1"/>
          <p:nvPr>
            <p:ph idx="1" type="body"/>
          </p:nvPr>
        </p:nvSpPr>
        <p:spPr>
          <a:xfrm>
            <a:off x="838200" y="1128195"/>
            <a:ext cx="10515599" cy="4224356"/>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More often than not, how </a:t>
            </a:r>
            <a:r>
              <a:rPr b="1" i="0" lang="en-US" sz="2590" u="none" cap="none" strike="noStrike">
                <a:solidFill>
                  <a:srgbClr val="FF0000"/>
                </a:solidFill>
                <a:latin typeface="Times New Roman"/>
                <a:ea typeface="Times New Roman"/>
                <a:cs typeface="Times New Roman"/>
                <a:sym typeface="Times New Roman"/>
              </a:rPr>
              <a:t>rich</a:t>
            </a:r>
            <a:r>
              <a:rPr b="0" i="0" lang="en-US" sz="2590" u="none" cap="none" strike="noStrike">
                <a:solidFill>
                  <a:schemeClr val="dk1"/>
                </a:solidFill>
                <a:latin typeface="Times New Roman"/>
                <a:ea typeface="Times New Roman"/>
                <a:cs typeface="Times New Roman"/>
                <a:sym typeface="Times New Roman"/>
              </a:rPr>
              <a:t> your input representation is has huge bearing on the quality of your downstream ML models. </a:t>
            </a:r>
          </a:p>
          <a:p>
            <a:pPr indent="0" lvl="0" marL="0" marR="0" rtl="0" algn="l">
              <a:lnSpc>
                <a:spcPct val="100000"/>
              </a:lnSpc>
              <a:spcBef>
                <a:spcPts val="0"/>
              </a:spcBef>
              <a:spcAft>
                <a:spcPts val="0"/>
              </a:spcAft>
              <a:buNone/>
            </a:pPr>
            <a:r>
              <a:t/>
            </a:r>
            <a:endParaRPr sz="1000"/>
          </a:p>
          <a:p>
            <a:pPr indent="-228600" lvl="0" marL="228600" marR="0" rtl="0" algn="l">
              <a:lnSpc>
                <a:spcPct val="100000"/>
              </a:lnSpc>
              <a:spcBef>
                <a:spcPts val="0"/>
              </a:spcBef>
              <a:spcAft>
                <a:spcPts val="0"/>
              </a:spcAft>
              <a:buClr>
                <a:schemeClr val="dk1"/>
              </a:buClr>
              <a:buSzPct val="99615"/>
              <a:buFont typeface="Arial"/>
              <a:buChar char="•"/>
            </a:pPr>
            <a:r>
              <a:rPr lang="en-US" sz="2590"/>
              <a:t>For NLP, archaic techniques treat words as atomic symbols. Thus every 2 words are equally apart.</a:t>
            </a:r>
          </a:p>
          <a:p>
            <a:pPr indent="0" lvl="0" marL="0" marR="0" rtl="0" algn="l">
              <a:lnSpc>
                <a:spcPct val="100000"/>
              </a:lnSpc>
              <a:spcBef>
                <a:spcPts val="0"/>
              </a:spcBef>
              <a:spcAft>
                <a:spcPts val="0"/>
              </a:spcAft>
              <a:buNone/>
            </a:pPr>
            <a:r>
              <a:t/>
            </a:r>
            <a:endParaRPr sz="800"/>
          </a:p>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They don</a:t>
            </a:r>
            <a:r>
              <a:rPr lang="en-US" sz="2590"/>
              <a:t>’</a:t>
            </a:r>
            <a:r>
              <a:rPr b="0" i="0" lang="en-US" sz="2590" u="none" cap="none" strike="noStrike">
                <a:solidFill>
                  <a:schemeClr val="dk1"/>
                </a:solidFill>
                <a:latin typeface="Times New Roman"/>
                <a:ea typeface="Times New Roman"/>
                <a:cs typeface="Times New Roman"/>
                <a:sym typeface="Times New Roman"/>
              </a:rPr>
              <a:t>t have any notion of either syntactic or semantic similarity between parts of language. </a:t>
            </a:r>
          </a:p>
          <a:p>
            <a:pPr indent="0" lvl="0" marL="0" marR="0" rtl="0" algn="l">
              <a:lnSpc>
                <a:spcPct val="100000"/>
              </a:lnSpc>
              <a:spcBef>
                <a:spcPts val="0"/>
              </a:spcBef>
              <a:spcAft>
                <a:spcPts val="0"/>
              </a:spcAft>
              <a:buNone/>
            </a:pPr>
            <a:r>
              <a:t/>
            </a:r>
            <a:endParaRPr sz="1000"/>
          </a:p>
          <a:p>
            <a:pPr indent="-228600" lvl="0" marL="228600" marR="0" rtl="0" algn="l">
              <a:lnSpc>
                <a:spcPct val="100000"/>
              </a:lnSpc>
              <a:spcBef>
                <a:spcPts val="0"/>
              </a:spcBef>
              <a:spcAft>
                <a:spcPts val="0"/>
              </a:spcAft>
              <a:buClr>
                <a:schemeClr val="dk1"/>
              </a:buClr>
              <a:buSzPct val="99615"/>
              <a:buFont typeface="Arial"/>
              <a:buChar char="•"/>
            </a:pPr>
            <a:r>
              <a:rPr b="0" i="0" lang="en-US" sz="2590" u="none" cap="none" strike="noStrike">
                <a:solidFill>
                  <a:schemeClr val="dk1"/>
                </a:solidFill>
                <a:latin typeface="Times New Roman"/>
                <a:ea typeface="Times New Roman"/>
                <a:cs typeface="Times New Roman"/>
                <a:sym typeface="Times New Roman"/>
              </a:rPr>
              <a:t>This is one of the chief reasons for poor/mediocre performance of NLP based models. </a:t>
            </a:r>
          </a:p>
          <a:p>
            <a:pPr indent="-228600" lvl="0" marL="228600" marR="0" rtl="0" algn="l">
              <a:lnSpc>
                <a:spcPct val="70000"/>
              </a:lnSpc>
              <a:spcBef>
                <a:spcPts val="1000"/>
              </a:spcBef>
              <a:buClr>
                <a:schemeClr val="dk1"/>
              </a:buClr>
              <a:buSzPct val="99615"/>
              <a:buFont typeface="Arial"/>
              <a:buNone/>
            </a:pPr>
            <a:r>
              <a:t/>
            </a:r>
            <a:endParaRPr b="0" i="0" sz="2590" u="none" cap="none" strike="noStrike">
              <a:solidFill>
                <a:schemeClr val="dk1"/>
              </a:solidFill>
              <a:latin typeface="Times New Roman"/>
              <a:ea typeface="Times New Roman"/>
              <a:cs typeface="Times New Roman"/>
              <a:sym typeface="Times New Roman"/>
            </a:endParaRPr>
          </a:p>
        </p:txBody>
      </p:sp>
      <p:sp>
        <p:nvSpPr>
          <p:cNvPr id="135" name="Shape 135"/>
          <p:cNvSpPr/>
          <p:nvPr/>
        </p:nvSpPr>
        <p:spPr>
          <a:xfrm>
            <a:off x="1003150" y="5273550"/>
            <a:ext cx="10171200" cy="847200"/>
          </a:xfrm>
          <a:prstGeom prst="roundRect">
            <a:avLst>
              <a:gd fmla="val 16667" name="adj"/>
            </a:avLst>
          </a:prstGeom>
          <a:noFill/>
          <a:ln cap="flat" cmpd="sng" w="19050">
            <a:solidFill>
              <a:srgbClr val="00B05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Times New Roman"/>
              <a:ea typeface="Times New Roman"/>
              <a:cs typeface="Times New Roman"/>
              <a:sym typeface="Times New Roman"/>
            </a:endParaRPr>
          </a:p>
        </p:txBody>
      </p:sp>
      <p:sp>
        <p:nvSpPr>
          <p:cNvPr id="136" name="Shape 136"/>
          <p:cNvSpPr txBox="1"/>
          <p:nvPr/>
        </p:nvSpPr>
        <p:spPr>
          <a:xfrm>
            <a:off x="1224375" y="5349750"/>
            <a:ext cx="9779400" cy="714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i="1" lang="en-US" sz="3200">
                <a:solidFill>
                  <a:schemeClr val="dk1"/>
                </a:solidFill>
                <a:latin typeface="Times New Roman"/>
                <a:ea typeface="Times New Roman"/>
                <a:cs typeface="Times New Roman"/>
                <a:sym typeface="Times New Roman"/>
              </a:rPr>
              <a:t>But this has changed dramatically in past few years</a:t>
            </a:r>
          </a:p>
        </p:txBody>
      </p:sp>
      <p:sp>
        <p:nvSpPr>
          <p:cNvPr id="137" name="Shape 137"/>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77" name="Shape 577"/>
        <p:cNvGrpSpPr/>
        <p:nvPr/>
      </p:nvGrpSpPr>
      <p:grpSpPr>
        <a:xfrm>
          <a:off x="0" y="0"/>
          <a:ext cx="0" cy="0"/>
          <a:chOff x="0" y="0"/>
          <a:chExt cx="0" cy="0"/>
        </a:xfrm>
      </p:grpSpPr>
      <p:sp>
        <p:nvSpPr>
          <p:cNvPr id="578" name="Shape 578"/>
          <p:cNvSpPr txBox="1"/>
          <p:nvPr>
            <p:ph type="title"/>
          </p:nvPr>
        </p:nvSpPr>
        <p:spPr>
          <a:xfrm>
            <a:off x="415600" y="277486"/>
            <a:ext cx="11360798" cy="763598"/>
          </a:xfrm>
          <a:prstGeom prst="rect">
            <a:avLst/>
          </a:prstGeom>
          <a:noFill/>
          <a:ln>
            <a:noFill/>
          </a:ln>
        </p:spPr>
        <p:txBody>
          <a:bodyPr anchorCtr="0" anchor="t" bIns="121900" lIns="121900" rIns="121900" tIns="121900">
            <a:noAutofit/>
          </a:bodyPr>
          <a:lstStyle/>
          <a:p>
            <a:pPr lvl="0" rtl="0">
              <a:spcBef>
                <a:spcPts val="0"/>
              </a:spcBef>
              <a:buClr>
                <a:schemeClr val="dk1"/>
              </a:buClr>
              <a:buSzPct val="25000"/>
              <a:buFont typeface="Arial"/>
              <a:buNone/>
            </a:pPr>
            <a:r>
              <a:rPr lang="en-US"/>
              <a:t>Combining the best of both worlds</a:t>
            </a:r>
          </a:p>
          <a:p>
            <a:pPr indent="0" lvl="0" marL="0" marR="0" rtl="0" algn="l">
              <a:lnSpc>
                <a:spcPct val="100000"/>
              </a:lnSpc>
              <a:spcBef>
                <a:spcPts val="0"/>
              </a:spcBef>
              <a:spcAft>
                <a:spcPts val="0"/>
              </a:spcAft>
              <a:buClr>
                <a:schemeClr val="dk1"/>
              </a:buClr>
              <a:buSzPct val="25000"/>
              <a:buFont typeface="Arial"/>
              <a:buNone/>
            </a:pPr>
            <a:r>
              <a:t/>
            </a:r>
            <a:endParaRPr/>
          </a:p>
        </p:txBody>
      </p:sp>
      <p:sp>
        <p:nvSpPr>
          <p:cNvPr id="579" name="Shape 579"/>
          <p:cNvSpPr txBox="1"/>
          <p:nvPr>
            <p:ph idx="1" type="body"/>
          </p:nvPr>
        </p:nvSpPr>
        <p:spPr>
          <a:xfrm>
            <a:off x="415600" y="1320504"/>
            <a:ext cx="11360798" cy="4555199"/>
          </a:xfrm>
          <a:prstGeom prst="rect">
            <a:avLst/>
          </a:prstGeom>
          <a:noFill/>
          <a:ln>
            <a:noFill/>
          </a:ln>
        </p:spPr>
        <p:txBody>
          <a:bodyPr anchorCtr="0" anchor="t" bIns="121900" lIns="121900" rIns="121900" tIns="121900">
            <a:noAutofit/>
          </a:bodyPr>
          <a:lstStyle/>
          <a:p>
            <a:pPr indent="-381000" lvl="0" marL="457200" marR="0" rtl="0" algn="l">
              <a:lnSpc>
                <a:spcPct val="115000"/>
              </a:lnSpc>
              <a:spcBef>
                <a:spcPts val="2133"/>
              </a:spcBef>
              <a:spcAft>
                <a:spcPts val="0"/>
              </a:spcAft>
              <a:buClr>
                <a:schemeClr val="dk1"/>
              </a:buClr>
              <a:buSzPct val="100000"/>
              <a:buFont typeface="Times New Roman"/>
              <a:buChar char="●"/>
            </a:pPr>
            <a:r>
              <a:rPr i="0" lang="en-US" sz="2400" u="none" cap="none" strike="noStrike">
                <a:solidFill>
                  <a:schemeClr val="dk1"/>
                </a:solidFill>
                <a:latin typeface="Times New Roman"/>
                <a:ea typeface="Times New Roman"/>
                <a:cs typeface="Times New Roman"/>
                <a:sym typeface="Times New Roman"/>
              </a:rPr>
              <a:t>Glove model tries to combine the two major model families :- </a:t>
            </a:r>
          </a:p>
          <a:p>
            <a:pPr indent="-381000" lvl="1" marL="914400" marR="0" rtl="0" algn="l">
              <a:lnSpc>
                <a:spcPct val="115000"/>
              </a:lnSpc>
              <a:spcBef>
                <a:spcPts val="2133"/>
              </a:spcBef>
              <a:spcAft>
                <a:spcPts val="0"/>
              </a:spcAft>
              <a:buClr>
                <a:schemeClr val="dk1"/>
              </a:buClr>
              <a:buSzPct val="100000"/>
              <a:buFont typeface="Arial"/>
              <a:buChar char="○"/>
            </a:pPr>
            <a:r>
              <a:rPr i="0" lang="en-US" sz="2400" u="none" cap="none" strike="noStrike">
                <a:solidFill>
                  <a:schemeClr val="dk1"/>
                </a:solidFill>
                <a:latin typeface="Times New Roman"/>
                <a:ea typeface="Times New Roman"/>
                <a:cs typeface="Times New Roman"/>
                <a:sym typeface="Times New Roman"/>
              </a:rPr>
              <a:t>Global matrix factorization (</a:t>
            </a:r>
            <a:r>
              <a:rPr lang="en-US" sz="2400">
                <a:solidFill>
                  <a:schemeClr val="dk1"/>
                </a:solidFill>
                <a:latin typeface="Times New Roman"/>
                <a:ea typeface="Times New Roman"/>
                <a:cs typeface="Times New Roman"/>
                <a:sym typeface="Times New Roman"/>
              </a:rPr>
              <a:t>co-occurrence counts)</a:t>
            </a:r>
          </a:p>
          <a:p>
            <a:pPr indent="-381000" lvl="1" marL="914400" marR="0" rtl="0" algn="l">
              <a:lnSpc>
                <a:spcPct val="115000"/>
              </a:lnSpc>
              <a:spcBef>
                <a:spcPts val="2133"/>
              </a:spcBef>
              <a:spcAft>
                <a:spcPts val="0"/>
              </a:spcAft>
              <a:buClr>
                <a:schemeClr val="dk1"/>
              </a:buClr>
              <a:buSzPct val="100000"/>
              <a:buFont typeface="Times New Roman"/>
              <a:buChar char="○"/>
            </a:pPr>
            <a:r>
              <a:rPr i="0" lang="en-US" sz="2400" u="none" cap="none" strike="noStrike">
                <a:solidFill>
                  <a:schemeClr val="dk1"/>
                </a:solidFill>
                <a:latin typeface="Times New Roman"/>
                <a:ea typeface="Times New Roman"/>
                <a:cs typeface="Times New Roman"/>
                <a:sym typeface="Times New Roman"/>
              </a:rPr>
              <a:t>Local context window (context comes from window)</a:t>
            </a:r>
          </a:p>
          <a:p>
            <a:pPr lvl="0" marR="0" rtl="0" algn="l">
              <a:lnSpc>
                <a:spcPct val="115000"/>
              </a:lnSpc>
              <a:spcBef>
                <a:spcPts val="2133"/>
              </a:spcBef>
              <a:spcAft>
                <a:spcPts val="0"/>
              </a:spcAft>
              <a:buNone/>
            </a:pPr>
            <a:r>
              <a:rPr lang="en-US">
                <a:solidFill>
                  <a:schemeClr val="dk1"/>
                </a:solidFill>
                <a:latin typeface="Times New Roman"/>
                <a:ea typeface="Times New Roman"/>
                <a:cs typeface="Times New Roman"/>
                <a:sym typeface="Times New Roman"/>
              </a:rPr>
              <a:t>  </a:t>
            </a:r>
          </a:p>
          <a:p>
            <a:pPr lvl="0" marR="0" rtl="0" algn="l">
              <a:lnSpc>
                <a:spcPct val="115000"/>
              </a:lnSpc>
              <a:spcBef>
                <a:spcPts val="2133"/>
              </a:spcBef>
              <a:spcAft>
                <a:spcPts val="0"/>
              </a:spcAft>
              <a:buNone/>
            </a:pPr>
            <a:r>
              <a:rPr lang="en-US">
                <a:solidFill>
                  <a:schemeClr val="dk1"/>
                </a:solidFill>
                <a:latin typeface="Times New Roman"/>
                <a:ea typeface="Times New Roman"/>
                <a:cs typeface="Times New Roman"/>
                <a:sym typeface="Times New Roman"/>
              </a:rPr>
              <a:t>      =  </a:t>
            </a:r>
            <a:r>
              <a:rPr b="1" lang="en-US">
                <a:solidFill>
                  <a:schemeClr val="dk1"/>
                </a:solidFill>
              </a:rPr>
              <a:t>Co-occurrence counts with context distance</a:t>
            </a:r>
          </a:p>
          <a:p>
            <a:pPr lvl="0" marR="0" rtl="0" algn="l">
              <a:lnSpc>
                <a:spcPct val="115000"/>
              </a:lnSpc>
              <a:spcBef>
                <a:spcPts val="2133"/>
              </a:spcBef>
              <a:spcAft>
                <a:spcPts val="0"/>
              </a:spcAft>
              <a:buNone/>
            </a:pPr>
            <a:r>
              <a:t/>
            </a:r>
            <a:endParaRPr sz="2400">
              <a:solidFill>
                <a:schemeClr val="dk1"/>
              </a:solidFill>
              <a:latin typeface="Times New Roman"/>
              <a:ea typeface="Times New Roman"/>
              <a:cs typeface="Times New Roman"/>
              <a:sym typeface="Times New Roman"/>
            </a:endParaRPr>
          </a:p>
          <a:p>
            <a:pPr lvl="0" rtl="0">
              <a:spcBef>
                <a:spcPts val="0"/>
              </a:spcBef>
              <a:spcAft>
                <a:spcPts val="0"/>
              </a:spcAft>
              <a:buNone/>
            </a:pPr>
            <a:r>
              <a:t/>
            </a:r>
            <a:endParaRPr>
              <a:solidFill>
                <a:schemeClr val="dk1"/>
              </a:solidFill>
            </a:endParaRPr>
          </a:p>
          <a:p>
            <a:pPr lvl="0" marR="0" rtl="0" algn="l">
              <a:lnSpc>
                <a:spcPct val="115000"/>
              </a:lnSpc>
              <a:spcBef>
                <a:spcPts val="2133"/>
              </a:spcBef>
              <a:spcAft>
                <a:spcPts val="0"/>
              </a:spcAft>
              <a:buNone/>
            </a:pPr>
            <a:r>
              <a:t/>
            </a:r>
            <a:endParaRPr>
              <a:solidFill>
                <a:schemeClr val="dk1"/>
              </a:solidFill>
            </a:endParaRPr>
          </a:p>
        </p:txBody>
      </p:sp>
      <p:sp>
        <p:nvSpPr>
          <p:cNvPr id="580" name="Shape 58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415600" y="72437"/>
            <a:ext cx="11360700" cy="763500"/>
          </a:xfrm>
          <a:prstGeom prst="rect">
            <a:avLst/>
          </a:prstGeom>
          <a:noFill/>
          <a:ln>
            <a:noFill/>
          </a:ln>
        </p:spPr>
        <p:txBody>
          <a:bodyPr anchorCtr="0" anchor="t" bIns="121900" lIns="121900" rIns="121900" tIns="121900">
            <a:noAutofit/>
          </a:bodyPr>
          <a:lstStyle/>
          <a:p>
            <a:pPr lvl="0" rtl="0">
              <a:spcBef>
                <a:spcPts val="0"/>
              </a:spcBef>
              <a:buNone/>
            </a:pPr>
            <a:r>
              <a:rPr lang="en-US" sz="3600"/>
              <a:t>Co-occurrence counts with context distance</a:t>
            </a:r>
          </a:p>
        </p:txBody>
      </p:sp>
      <p:sp>
        <p:nvSpPr>
          <p:cNvPr id="586" name="Shape 586"/>
          <p:cNvSpPr txBox="1"/>
          <p:nvPr>
            <p:ph idx="1" type="body"/>
          </p:nvPr>
        </p:nvSpPr>
        <p:spPr>
          <a:xfrm>
            <a:off x="415600" y="859276"/>
            <a:ext cx="11360700" cy="4555200"/>
          </a:xfrm>
          <a:prstGeom prst="rect">
            <a:avLst/>
          </a:prstGeom>
          <a:noFill/>
          <a:ln cap="flat" cmpd="sng" w="9525">
            <a:solidFill>
              <a:srgbClr val="FF0000">
                <a:alpha val="0"/>
              </a:srgbClr>
            </a:solidFill>
            <a:prstDash val="solid"/>
            <a:round/>
            <a:headEnd len="med" w="med" type="none"/>
            <a:tailEnd len="med" w="med" type="none"/>
          </a:ln>
        </p:spPr>
        <p:txBody>
          <a:bodyPr anchorCtr="0" anchor="t" bIns="121900" lIns="121900" rIns="121900" tIns="121900">
            <a:noAutofit/>
          </a:bodyPr>
          <a:lstStyle/>
          <a:p>
            <a:pPr lvl="0" marR="0" rtl="0" algn="l">
              <a:lnSpc>
                <a:spcPct val="100000"/>
              </a:lnSpc>
              <a:spcBef>
                <a:spcPts val="0"/>
              </a:spcBef>
              <a:spcAft>
                <a:spcPts val="0"/>
              </a:spcAft>
              <a:buNone/>
            </a:pPr>
            <a:r>
              <a:t/>
            </a:r>
            <a:endParaRPr>
              <a:solidFill>
                <a:srgbClr val="000000"/>
              </a:solidFill>
            </a:endParaRPr>
          </a:p>
          <a:p>
            <a:pPr indent="-469884" lvl="0" marL="609584" marR="0" rtl="0" algn="l">
              <a:lnSpc>
                <a:spcPct val="100000"/>
              </a:lnSpc>
              <a:spcBef>
                <a:spcPts val="0"/>
              </a:spcBef>
              <a:spcAft>
                <a:spcPts val="0"/>
              </a:spcAft>
              <a:buClr>
                <a:srgbClr val="000000"/>
              </a:buClr>
              <a:buSzPct val="100000"/>
              <a:buFont typeface="Arial"/>
              <a:buChar char="●"/>
            </a:pPr>
            <a:r>
              <a:rPr b="0" i="0" lang="en-US" u="none" cap="none" strike="noStrike">
                <a:solidFill>
                  <a:srgbClr val="000000"/>
                </a:solidFill>
                <a:latin typeface="Arial"/>
                <a:ea typeface="Arial"/>
                <a:cs typeface="Arial"/>
                <a:sym typeface="Arial"/>
              </a:rPr>
              <a:t>Uses context distance</a:t>
            </a:r>
            <a:r>
              <a:rPr lang="en-US">
                <a:solidFill>
                  <a:srgbClr val="000000"/>
                </a:solidFill>
              </a:rPr>
              <a:t> : </a:t>
            </a:r>
            <a:r>
              <a:rPr b="0" i="0" lang="en-US" u="none" cap="none" strike="noStrike">
                <a:solidFill>
                  <a:srgbClr val="000000"/>
                </a:solidFill>
                <a:latin typeface="Arial"/>
                <a:ea typeface="Arial"/>
                <a:cs typeface="Arial"/>
                <a:sym typeface="Arial"/>
              </a:rPr>
              <a:t>weight each word in context window </a:t>
            </a:r>
            <a:r>
              <a:rPr lang="en-US">
                <a:solidFill>
                  <a:srgbClr val="000000"/>
                </a:solidFill>
              </a:rPr>
              <a:t>using</a:t>
            </a:r>
            <a:r>
              <a:rPr b="0" i="0" lang="en-US" u="none" cap="none" strike="noStrike">
                <a:solidFill>
                  <a:srgbClr val="000000"/>
                </a:solidFill>
                <a:latin typeface="Arial"/>
                <a:ea typeface="Arial"/>
                <a:cs typeface="Arial"/>
                <a:sym typeface="Arial"/>
              </a:rPr>
              <a:t> its </a:t>
            </a:r>
            <a:r>
              <a:rPr b="0" i="1" lang="en-US" u="none" cap="none" strike="noStrike">
                <a:solidFill>
                  <a:srgbClr val="000000"/>
                </a:solidFill>
                <a:latin typeface="Arial"/>
                <a:ea typeface="Arial"/>
                <a:cs typeface="Arial"/>
                <a:sym typeface="Arial"/>
              </a:rPr>
              <a:t>distance from the </a:t>
            </a:r>
            <a:r>
              <a:rPr i="1" lang="en-US">
                <a:solidFill>
                  <a:srgbClr val="000000"/>
                </a:solidFill>
              </a:rPr>
              <a:t>center word</a:t>
            </a:r>
          </a:p>
          <a:p>
            <a:pPr lvl="0" marR="0" rtl="0" algn="l">
              <a:lnSpc>
                <a:spcPct val="100000"/>
              </a:lnSpc>
              <a:spcBef>
                <a:spcPts val="0"/>
              </a:spcBef>
              <a:spcAft>
                <a:spcPts val="0"/>
              </a:spcAft>
              <a:buNone/>
            </a:pPr>
            <a:r>
              <a:t/>
            </a:r>
            <a:endParaRPr>
              <a:solidFill>
                <a:srgbClr val="000000"/>
              </a:solidFill>
            </a:endParaRPr>
          </a:p>
          <a:p>
            <a:pPr indent="-469884" lvl="0" marL="609584" marR="0" rtl="0" algn="l">
              <a:lnSpc>
                <a:spcPct val="100000"/>
              </a:lnSpc>
              <a:spcBef>
                <a:spcPts val="0"/>
              </a:spcBef>
              <a:spcAft>
                <a:spcPts val="0"/>
              </a:spcAft>
              <a:buClr>
                <a:srgbClr val="000000"/>
              </a:buClr>
              <a:buSzPct val="100000"/>
              <a:buFont typeface="Arial"/>
              <a:buChar char="●"/>
            </a:pPr>
            <a:r>
              <a:rPr lang="en-US">
                <a:solidFill>
                  <a:srgbClr val="000000"/>
                </a:solidFill>
              </a:rPr>
              <a:t>This ensures nearby words have more influence than far off ones. </a:t>
            </a:r>
          </a:p>
          <a:p>
            <a:pPr lvl="0" marR="0" rtl="0" algn="l">
              <a:lnSpc>
                <a:spcPct val="100000"/>
              </a:lnSpc>
              <a:spcBef>
                <a:spcPts val="0"/>
              </a:spcBef>
              <a:spcAft>
                <a:spcPts val="0"/>
              </a:spcAft>
              <a:buNone/>
            </a:pPr>
            <a:r>
              <a:t/>
            </a:r>
            <a:endParaRPr>
              <a:solidFill>
                <a:srgbClr val="000000"/>
              </a:solidFill>
            </a:endParaRPr>
          </a:p>
          <a:p>
            <a:pPr indent="-469884" lvl="0" marL="609584" marR="0" rtl="0" algn="l">
              <a:lnSpc>
                <a:spcPct val="100000"/>
              </a:lnSpc>
              <a:spcBef>
                <a:spcPts val="0"/>
              </a:spcBef>
              <a:spcAft>
                <a:spcPts val="0"/>
              </a:spcAft>
              <a:buClr>
                <a:srgbClr val="000000"/>
              </a:buClr>
              <a:buSzPct val="100000"/>
              <a:buFont typeface="Arial"/>
              <a:buChar char="●"/>
            </a:pPr>
            <a:r>
              <a:rPr b="0" i="0" lang="en-US" u="none" cap="none" strike="noStrike">
                <a:solidFill>
                  <a:srgbClr val="000000"/>
                </a:solidFill>
                <a:latin typeface="Arial"/>
                <a:ea typeface="Arial"/>
                <a:cs typeface="Arial"/>
                <a:sym typeface="Arial"/>
              </a:rPr>
              <a:t>Sentence -&gt; “I like NLP” </a:t>
            </a:r>
          </a:p>
          <a:p>
            <a:pPr indent="-325915" lvl="1" marL="1219169" marR="0" rtl="0" algn="l">
              <a:lnSpc>
                <a:spcPct val="100000"/>
              </a:lnSpc>
              <a:spcBef>
                <a:spcPts val="0"/>
              </a:spcBef>
              <a:spcAft>
                <a:spcPts val="0"/>
              </a:spcAft>
              <a:buClr>
                <a:srgbClr val="000000"/>
              </a:buClr>
              <a:buSzPct val="100000"/>
              <a:buFont typeface="Arial"/>
              <a:buChar char="○"/>
            </a:pPr>
            <a:r>
              <a:rPr b="0" i="0" lang="en-US" sz="2000" u="none" cap="none" strike="noStrike">
                <a:solidFill>
                  <a:srgbClr val="000000"/>
                </a:solidFill>
                <a:latin typeface="Arial"/>
                <a:ea typeface="Arial"/>
                <a:cs typeface="Arial"/>
                <a:sym typeface="Arial"/>
              </a:rPr>
              <a:t>Co-occurrence for I -&gt; like : 1.0 &amp; </a:t>
            </a:r>
            <a:r>
              <a:rPr lang="en-US" sz="2000">
                <a:solidFill>
                  <a:srgbClr val="000000"/>
                </a:solidFill>
              </a:rPr>
              <a:t>I -&gt; </a:t>
            </a:r>
            <a:r>
              <a:rPr b="0" i="0" lang="en-US" sz="2000" u="none" cap="none" strike="noStrike">
                <a:solidFill>
                  <a:srgbClr val="000000"/>
                </a:solidFill>
                <a:latin typeface="Arial"/>
                <a:ea typeface="Arial"/>
                <a:cs typeface="Arial"/>
                <a:sym typeface="Arial"/>
              </a:rPr>
              <a:t>NLP : 0.5 </a:t>
            </a:r>
          </a:p>
          <a:p>
            <a:pPr indent="-325915" lvl="1" marL="1219169" marR="0" rtl="0" algn="l">
              <a:lnSpc>
                <a:spcPct val="100000"/>
              </a:lnSpc>
              <a:spcBef>
                <a:spcPts val="0"/>
              </a:spcBef>
              <a:spcAft>
                <a:spcPts val="0"/>
              </a:spcAft>
              <a:buClr>
                <a:srgbClr val="000000"/>
              </a:buClr>
              <a:buSzPct val="100000"/>
              <a:buFont typeface="Arial"/>
              <a:buChar char="○"/>
            </a:pPr>
            <a:r>
              <a:rPr b="0" i="0" lang="en-US" sz="2000" u="none" cap="none" strike="noStrike">
                <a:solidFill>
                  <a:srgbClr val="000000"/>
                </a:solidFill>
                <a:latin typeface="Arial"/>
                <a:ea typeface="Arial"/>
                <a:cs typeface="Arial"/>
                <a:sym typeface="Arial"/>
              </a:rPr>
              <a:t>Co-occurrence for like -&gt; I : 1.0 &amp; </a:t>
            </a:r>
            <a:r>
              <a:rPr lang="en-US" sz="2000">
                <a:solidFill>
                  <a:srgbClr val="000000"/>
                </a:solidFill>
              </a:rPr>
              <a:t>like -&gt; </a:t>
            </a:r>
            <a:r>
              <a:rPr b="0" i="0" lang="en-US" sz="2000" u="none" cap="none" strike="noStrike">
                <a:solidFill>
                  <a:srgbClr val="000000"/>
                </a:solidFill>
                <a:latin typeface="Arial"/>
                <a:ea typeface="Arial"/>
                <a:cs typeface="Arial"/>
                <a:sym typeface="Arial"/>
              </a:rPr>
              <a:t>NLP : 1.0 </a:t>
            </a:r>
          </a:p>
          <a:p>
            <a:pPr indent="-325915" lvl="1" marL="1219169" marR="0" rtl="0" algn="l">
              <a:lnSpc>
                <a:spcPct val="100000"/>
              </a:lnSpc>
              <a:spcBef>
                <a:spcPts val="0"/>
              </a:spcBef>
              <a:spcAft>
                <a:spcPts val="0"/>
              </a:spcAft>
              <a:buClr>
                <a:schemeClr val="dk2"/>
              </a:buClr>
              <a:buSzPct val="100000"/>
              <a:buFont typeface="Arial"/>
              <a:buChar char="○"/>
            </a:pPr>
            <a:r>
              <a:rPr b="0" i="0" lang="en-US" sz="2000" u="none" cap="none" strike="noStrike">
                <a:solidFill>
                  <a:srgbClr val="000000"/>
                </a:solidFill>
                <a:latin typeface="Arial"/>
                <a:ea typeface="Arial"/>
                <a:cs typeface="Arial"/>
                <a:sym typeface="Arial"/>
              </a:rPr>
              <a:t>Co-occurrence for NLP -&gt; I : 0.5 &amp; </a:t>
            </a:r>
            <a:r>
              <a:rPr lang="en-US" sz="2000">
                <a:solidFill>
                  <a:srgbClr val="000000"/>
                </a:solidFill>
              </a:rPr>
              <a:t>NLP -&gt; </a:t>
            </a:r>
            <a:r>
              <a:rPr b="0" i="0" lang="en-US" sz="2000" u="none" cap="none" strike="noStrike">
                <a:solidFill>
                  <a:srgbClr val="000000"/>
                </a:solidFill>
                <a:latin typeface="Arial"/>
                <a:ea typeface="Arial"/>
                <a:cs typeface="Arial"/>
                <a:sym typeface="Arial"/>
              </a:rPr>
              <a:t>like : 1.0</a:t>
            </a:r>
            <a:r>
              <a:rPr b="0" i="0" lang="en-US" sz="2000" u="none" cap="none" strike="noStrike">
                <a:solidFill>
                  <a:schemeClr val="dk1"/>
                </a:solidFill>
                <a:latin typeface="Arial"/>
                <a:ea typeface="Arial"/>
                <a:cs typeface="Arial"/>
                <a:sym typeface="Arial"/>
              </a:rPr>
              <a:t> </a:t>
            </a:r>
          </a:p>
          <a:p>
            <a:pPr lvl="0" marR="0" rtl="0" algn="l">
              <a:lnSpc>
                <a:spcPct val="100000"/>
              </a:lnSpc>
              <a:spcBef>
                <a:spcPts val="0"/>
              </a:spcBef>
              <a:spcAft>
                <a:spcPts val="0"/>
              </a:spcAft>
              <a:buNone/>
            </a:pPr>
            <a:r>
              <a:rPr lang="en-US">
                <a:solidFill>
                  <a:schemeClr val="dk1"/>
                </a:solidFill>
              </a:rPr>
              <a:t> </a:t>
            </a:r>
          </a:p>
          <a:p>
            <a:pPr indent="-469884" lvl="0" marL="609584" marR="0" rtl="0" algn="l">
              <a:lnSpc>
                <a:spcPct val="100000"/>
              </a:lnSpc>
              <a:spcBef>
                <a:spcPts val="0"/>
              </a:spcBef>
              <a:spcAft>
                <a:spcPts val="0"/>
              </a:spcAft>
              <a:buClr>
                <a:schemeClr val="dk1"/>
              </a:buClr>
              <a:buSzPct val="100000"/>
              <a:buFont typeface="Arial"/>
              <a:buChar char="●"/>
            </a:pPr>
            <a:r>
              <a:rPr lang="en-US">
                <a:solidFill>
                  <a:schemeClr val="dk1"/>
                </a:solidFill>
              </a:rPr>
              <a:t>Corpus C: I like NLP. I like cricket.  </a:t>
            </a:r>
          </a:p>
          <a:p>
            <a:pPr lvl="0" marR="0" rtl="0" algn="l">
              <a:lnSpc>
                <a:spcPct val="100000"/>
              </a:lnSpc>
              <a:spcBef>
                <a:spcPts val="0"/>
              </a:spcBef>
              <a:spcAft>
                <a:spcPts val="0"/>
              </a:spcAft>
              <a:buNone/>
            </a:pPr>
            <a:r>
              <a:rPr lang="en-US">
                <a:solidFill>
                  <a:schemeClr val="dk1"/>
                </a:solidFill>
              </a:rPr>
              <a:t>        </a:t>
            </a:r>
          </a:p>
          <a:p>
            <a:pPr indent="457200" lvl="0" marR="0" rtl="0" algn="l">
              <a:lnSpc>
                <a:spcPct val="100000"/>
              </a:lnSpc>
              <a:spcBef>
                <a:spcPts val="0"/>
              </a:spcBef>
              <a:spcAft>
                <a:spcPts val="0"/>
              </a:spcAft>
              <a:buNone/>
            </a:pPr>
            <a:r>
              <a:rPr b="1" lang="en-US">
                <a:solidFill>
                  <a:schemeClr val="dk1"/>
                </a:solidFill>
              </a:rPr>
              <a:t>  Co-occurrence matrix</a:t>
            </a:r>
            <a:r>
              <a:rPr lang="en-US">
                <a:solidFill>
                  <a:schemeClr val="dk1"/>
                </a:solidFill>
              </a:rPr>
              <a:t> for C</a:t>
            </a:r>
          </a:p>
        </p:txBody>
      </p:sp>
      <p:sp>
        <p:nvSpPr>
          <p:cNvPr id="587" name="Shape 58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glove_co-orccurence.jpg" id="588" name="Shape 588"/>
          <p:cNvPicPr preferRelativeResize="0"/>
          <p:nvPr/>
        </p:nvPicPr>
        <p:blipFill rotWithShape="1">
          <a:blip r:embed="rId3">
            <a:alphaModFix/>
          </a:blip>
          <a:srcRect b="0" l="0" r="0" t="19794"/>
          <a:stretch/>
        </p:blipFill>
        <p:spPr>
          <a:xfrm>
            <a:off x="8074800" y="4308250"/>
            <a:ext cx="3310549" cy="2017374"/>
          </a:xfrm>
          <a:prstGeom prst="rect">
            <a:avLst/>
          </a:prstGeom>
          <a:noFill/>
          <a:ln>
            <a:noFill/>
          </a:ln>
        </p:spPr>
      </p:pic>
      <p:cxnSp>
        <p:nvCxnSpPr>
          <p:cNvPr id="589" name="Shape 589"/>
          <p:cNvCxnSpPr>
            <a:endCxn id="588" idx="1"/>
          </p:cNvCxnSpPr>
          <p:nvPr/>
        </p:nvCxnSpPr>
        <p:spPr>
          <a:xfrm flipH="1" rot="10800000">
            <a:off x="5236500" y="5316937"/>
            <a:ext cx="2838300" cy="3363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415600" y="1361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Issues with Co-</a:t>
            </a:r>
            <a:r>
              <a:rPr lang="en-US"/>
              <a:t>occurrence</a:t>
            </a:r>
            <a:r>
              <a:rPr lang="en-US"/>
              <a:t> Matrix</a:t>
            </a:r>
          </a:p>
        </p:txBody>
      </p:sp>
      <p:sp>
        <p:nvSpPr>
          <p:cNvPr id="595" name="Shape 595"/>
          <p:cNvSpPr txBox="1"/>
          <p:nvPr>
            <p:ph idx="1" type="body"/>
          </p:nvPr>
        </p:nvSpPr>
        <p:spPr>
          <a:xfrm>
            <a:off x="415600" y="1003233"/>
            <a:ext cx="11360700" cy="4555200"/>
          </a:xfrm>
          <a:prstGeom prst="rect">
            <a:avLst/>
          </a:prstGeom>
          <a:noFill/>
          <a:ln>
            <a:noFill/>
          </a:ln>
        </p:spPr>
        <p:txBody>
          <a:bodyPr anchorCtr="0" anchor="t" bIns="121900" lIns="121900" rIns="121900" tIns="121900">
            <a:noAutofit/>
          </a:bodyPr>
          <a:lstStyle/>
          <a:p>
            <a:pPr indent="-317484" lvl="0" marL="609584" marR="0" rtl="0" algn="l">
              <a:lnSpc>
                <a:spcPct val="115000"/>
              </a:lnSpc>
              <a:spcBef>
                <a:spcPts val="0"/>
              </a:spcBef>
              <a:spcAft>
                <a:spcPts val="0"/>
              </a:spcAft>
              <a:buClr>
                <a:srgbClr val="000000"/>
              </a:buClr>
              <a:buSzPct val="100000"/>
              <a:buFont typeface="Arial"/>
              <a:buChar char="●"/>
            </a:pPr>
            <a:r>
              <a:rPr b="0" i="0" lang="en-US" u="none" cap="none" strike="noStrike">
                <a:solidFill>
                  <a:srgbClr val="000000"/>
                </a:solidFill>
                <a:latin typeface="Arial"/>
                <a:ea typeface="Arial"/>
                <a:cs typeface="Arial"/>
                <a:sym typeface="Arial"/>
              </a:rPr>
              <a:t>Long tail distribution</a:t>
            </a:r>
          </a:p>
          <a:p>
            <a:pPr lvl="0" marR="0" rtl="0" algn="l">
              <a:lnSpc>
                <a:spcPct val="115000"/>
              </a:lnSpc>
              <a:spcBef>
                <a:spcPts val="0"/>
              </a:spcBef>
              <a:spcAft>
                <a:spcPts val="0"/>
              </a:spcAft>
              <a:buNone/>
            </a:pPr>
            <a:r>
              <a:t/>
            </a:r>
            <a:endParaRPr>
              <a:solidFill>
                <a:srgbClr val="000000"/>
              </a:solidFill>
            </a:endParaRPr>
          </a:p>
          <a:p>
            <a:pPr indent="-317484" lvl="0" marL="609584" marR="0" rtl="0" algn="l">
              <a:lnSpc>
                <a:spcPct val="115000"/>
              </a:lnSpc>
              <a:spcBef>
                <a:spcPts val="0"/>
              </a:spcBef>
              <a:spcAft>
                <a:spcPts val="0"/>
              </a:spcAft>
              <a:buClr>
                <a:srgbClr val="000000"/>
              </a:buClr>
              <a:buSzPct val="100000"/>
              <a:buFont typeface="Arial"/>
              <a:buChar char="●"/>
            </a:pPr>
            <a:r>
              <a:rPr lang="en-US">
                <a:solidFill>
                  <a:srgbClr val="000000"/>
                </a:solidFill>
              </a:rPr>
              <a:t>Frequent words contribute disproportionately</a:t>
            </a:r>
          </a:p>
          <a:p>
            <a:pPr lvl="1" marR="0" rtl="0" algn="l">
              <a:lnSpc>
                <a:spcPct val="115000"/>
              </a:lnSpc>
              <a:spcBef>
                <a:spcPts val="0"/>
              </a:spcBef>
              <a:spcAft>
                <a:spcPts val="0"/>
              </a:spcAft>
              <a:buClr>
                <a:srgbClr val="000000"/>
              </a:buClr>
              <a:buFont typeface="Arial"/>
            </a:pPr>
            <a:r>
              <a:rPr lang="en-US">
                <a:solidFill>
                  <a:srgbClr val="000000"/>
                </a:solidFill>
              </a:rPr>
              <a:t>(use weight function to fix this) </a:t>
            </a:r>
          </a:p>
          <a:p>
            <a:pPr lvl="0" marR="0" rtl="0" algn="l">
              <a:lnSpc>
                <a:spcPct val="115000"/>
              </a:lnSpc>
              <a:spcBef>
                <a:spcPts val="0"/>
              </a:spcBef>
              <a:spcAft>
                <a:spcPts val="0"/>
              </a:spcAft>
              <a:buNone/>
            </a:pPr>
            <a:r>
              <a:t/>
            </a:r>
            <a:endParaRPr>
              <a:solidFill>
                <a:srgbClr val="000000"/>
              </a:solidFill>
            </a:endParaRPr>
          </a:p>
          <a:p>
            <a:pPr indent="-317484" lvl="0" marL="609584" marR="0" rtl="0" algn="l">
              <a:lnSpc>
                <a:spcPct val="115000"/>
              </a:lnSpc>
              <a:spcBef>
                <a:spcPts val="0"/>
              </a:spcBef>
              <a:spcAft>
                <a:spcPts val="0"/>
              </a:spcAft>
              <a:buClr>
                <a:srgbClr val="000000"/>
              </a:buClr>
              <a:buSzPct val="100000"/>
              <a:buFont typeface="Arial"/>
              <a:buChar char="●"/>
            </a:pPr>
            <a:r>
              <a:rPr lang="en-US">
                <a:solidFill>
                  <a:srgbClr val="000000"/>
                </a:solidFill>
              </a:rPr>
              <a:t>Use Log for normalization </a:t>
            </a:r>
          </a:p>
          <a:p>
            <a:pPr lvl="0" marR="0" rtl="0" algn="l">
              <a:lnSpc>
                <a:spcPct val="115000"/>
              </a:lnSpc>
              <a:spcBef>
                <a:spcPts val="0"/>
              </a:spcBef>
              <a:spcAft>
                <a:spcPts val="0"/>
              </a:spcAft>
              <a:buNone/>
            </a:pPr>
            <a:r>
              <a:t/>
            </a:r>
            <a:endParaRPr>
              <a:solidFill>
                <a:srgbClr val="000000"/>
              </a:solidFill>
            </a:endParaRPr>
          </a:p>
          <a:p>
            <a:pPr indent="-317484" lvl="0" marL="609584" marR="0" rtl="0" algn="l">
              <a:lnSpc>
                <a:spcPct val="115000"/>
              </a:lnSpc>
              <a:spcBef>
                <a:spcPts val="0"/>
              </a:spcBef>
              <a:spcAft>
                <a:spcPts val="0"/>
              </a:spcAft>
              <a:buClr>
                <a:srgbClr val="000000"/>
              </a:buClr>
              <a:buSzPct val="100000"/>
              <a:buFont typeface="Arial"/>
              <a:buChar char="●"/>
            </a:pPr>
            <a:r>
              <a:rPr lang="en-US">
                <a:solidFill>
                  <a:srgbClr val="000000"/>
                </a:solidFill>
              </a:rPr>
              <a:t>Avoid log 0 : Add 1 to each </a:t>
            </a:r>
            <a:r>
              <a:rPr lang="en-US">
                <a:solidFill>
                  <a:schemeClr val="dk1"/>
                </a:solidFill>
              </a:rPr>
              <a:t>X</a:t>
            </a:r>
            <a:r>
              <a:rPr baseline="-25000" lang="en-US">
                <a:solidFill>
                  <a:schemeClr val="dk1"/>
                </a:solidFill>
              </a:rPr>
              <a:t>ij</a:t>
            </a:r>
            <a:r>
              <a:rPr lang="en-US">
                <a:solidFill>
                  <a:srgbClr val="000000"/>
                </a:solidFill>
              </a:rPr>
              <a:t> 			</a:t>
            </a:r>
            <a:r>
              <a:rPr lang="en-US">
                <a:solidFill>
                  <a:schemeClr val="dk1"/>
                </a:solidFill>
              </a:rPr>
              <a:t>X</a:t>
            </a:r>
            <a:r>
              <a:rPr baseline="-25000" lang="en-US">
                <a:solidFill>
                  <a:schemeClr val="dk1"/>
                </a:solidFill>
              </a:rPr>
              <a:t>21</a:t>
            </a:r>
          </a:p>
          <a:p>
            <a:pPr lvl="0" marR="0" rtl="0" algn="l">
              <a:lnSpc>
                <a:spcPct val="115000"/>
              </a:lnSpc>
              <a:spcBef>
                <a:spcPts val="0"/>
              </a:spcBef>
              <a:spcAft>
                <a:spcPts val="0"/>
              </a:spcAft>
              <a:buNone/>
            </a:pPr>
            <a:r>
              <a:t/>
            </a:r>
            <a:endParaRPr>
              <a:solidFill>
                <a:srgbClr val="000000"/>
              </a:solidFill>
            </a:endParaRPr>
          </a:p>
        </p:txBody>
      </p:sp>
      <p:sp>
        <p:nvSpPr>
          <p:cNvPr id="596" name="Shape 59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glove_co-orccurence.jpg" id="597" name="Shape 597"/>
          <p:cNvPicPr preferRelativeResize="0"/>
          <p:nvPr/>
        </p:nvPicPr>
        <p:blipFill>
          <a:blip r:embed="rId3">
            <a:alphaModFix/>
          </a:blip>
          <a:stretch>
            <a:fillRect/>
          </a:stretch>
        </p:blipFill>
        <p:spPr>
          <a:xfrm>
            <a:off x="8038987" y="1525250"/>
            <a:ext cx="3648075" cy="2771775"/>
          </a:xfrm>
          <a:prstGeom prst="rect">
            <a:avLst/>
          </a:prstGeom>
          <a:noFill/>
          <a:ln>
            <a:noFill/>
          </a:ln>
        </p:spPr>
      </p:pic>
      <p:sp>
        <p:nvSpPr>
          <p:cNvPr id="598" name="Shape 598"/>
          <p:cNvSpPr/>
          <p:nvPr/>
        </p:nvSpPr>
        <p:spPr>
          <a:xfrm>
            <a:off x="9565575" y="3466325"/>
            <a:ext cx="347700" cy="2721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99" name="Shape 599"/>
          <p:cNvCxnSpPr>
            <a:endCxn id="598" idx="1"/>
          </p:cNvCxnSpPr>
          <p:nvPr/>
        </p:nvCxnSpPr>
        <p:spPr>
          <a:xfrm flipH="1" rot="10800000">
            <a:off x="6933375" y="3602375"/>
            <a:ext cx="2632200" cy="6777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sp>
        <p:nvSpPr>
          <p:cNvPr id="605" name="Shape 605"/>
          <p:cNvSpPr txBox="1"/>
          <p:nvPr>
            <p:ph type="title"/>
          </p:nvPr>
        </p:nvSpPr>
        <p:spPr>
          <a:xfrm>
            <a:off x="415600" y="212366"/>
            <a:ext cx="11360700" cy="763500"/>
          </a:xfrm>
          <a:prstGeom prst="rect">
            <a:avLst/>
          </a:prstGeom>
        </p:spPr>
        <p:txBody>
          <a:bodyPr anchorCtr="0" anchor="t" bIns="91425" lIns="91425" rIns="91425" tIns="91425">
            <a:noAutofit/>
          </a:bodyPr>
          <a:lstStyle/>
          <a:p>
            <a:pPr lvl="0">
              <a:spcBef>
                <a:spcPts val="0"/>
              </a:spcBef>
              <a:buNone/>
            </a:pPr>
            <a:r>
              <a:rPr lang="en-US"/>
              <a:t>Intuition</a:t>
            </a:r>
            <a:r>
              <a:rPr lang="en-US"/>
              <a:t> for Glove</a:t>
            </a:r>
          </a:p>
        </p:txBody>
      </p:sp>
      <p:sp>
        <p:nvSpPr>
          <p:cNvPr id="606" name="Shape 606"/>
          <p:cNvSpPr txBox="1"/>
          <p:nvPr>
            <p:ph idx="1" type="body"/>
          </p:nvPr>
        </p:nvSpPr>
        <p:spPr>
          <a:xfrm>
            <a:off x="415600" y="1003233"/>
            <a:ext cx="11360700" cy="4555200"/>
          </a:xfrm>
          <a:prstGeom prst="rect">
            <a:avLst/>
          </a:prstGeom>
        </p:spPr>
        <p:txBody>
          <a:bodyPr anchorCtr="0" anchor="t" bIns="91425" lIns="91425" rIns="91425" tIns="91425">
            <a:noAutofit/>
          </a:bodyPr>
          <a:lstStyle/>
          <a:p>
            <a:pPr indent="-228600" lvl="0" marL="457200">
              <a:spcBef>
                <a:spcPts val="0"/>
              </a:spcBef>
              <a:buClr>
                <a:srgbClr val="000000"/>
              </a:buClr>
              <a:buChar char="●"/>
            </a:pPr>
            <a:r>
              <a:rPr lang="en-US">
                <a:solidFill>
                  <a:srgbClr val="000000"/>
                </a:solidFill>
              </a:rPr>
              <a:t>Think of matrix factorization algorith</a:t>
            </a:r>
            <a:r>
              <a:rPr lang="en-US">
                <a:solidFill>
                  <a:srgbClr val="000000"/>
                </a:solidFill>
              </a:rPr>
              <a:t>m</a:t>
            </a:r>
            <a:r>
              <a:rPr lang="en-US">
                <a:solidFill>
                  <a:srgbClr val="000000"/>
                </a:solidFill>
              </a:rPr>
              <a:t>s used in recommendation systems. </a:t>
            </a:r>
          </a:p>
          <a:p>
            <a:pPr indent="-228600" lvl="0" marL="457200" rtl="0">
              <a:spcBef>
                <a:spcPts val="0"/>
              </a:spcBef>
              <a:buClr>
                <a:srgbClr val="000000"/>
              </a:buClr>
              <a:buChar char="●"/>
            </a:pPr>
            <a:r>
              <a:rPr lang="en-US">
                <a:solidFill>
                  <a:srgbClr val="000000"/>
                </a:solidFill>
              </a:rPr>
              <a:t>Latent Factor models</a:t>
            </a:r>
          </a:p>
          <a:p>
            <a:pPr indent="-228600" lvl="1" marL="914400" rtl="0">
              <a:spcBef>
                <a:spcPts val="0"/>
              </a:spcBef>
              <a:buClr>
                <a:srgbClr val="000000"/>
              </a:buClr>
              <a:buChar char="○"/>
            </a:pPr>
            <a:r>
              <a:rPr lang="en-US">
                <a:solidFill>
                  <a:srgbClr val="000000"/>
                </a:solidFill>
              </a:rPr>
              <a:t>Find features that describe the characteristics of rated objects. </a:t>
            </a:r>
          </a:p>
          <a:p>
            <a:pPr indent="-228600" lvl="1" marL="914400" rtl="0">
              <a:spcBef>
                <a:spcPts val="0"/>
              </a:spcBef>
              <a:buClr>
                <a:srgbClr val="000000"/>
              </a:buClr>
              <a:buChar char="○"/>
            </a:pPr>
            <a:r>
              <a:rPr lang="en-US" sz="1850">
                <a:solidFill>
                  <a:srgbClr val="000000"/>
                </a:solidFill>
              </a:rPr>
              <a:t>Item characteristics and user preferences are described using vectors which are called factor vectors </a:t>
            </a:r>
          </a:p>
          <a:p>
            <a:pPr indent="-228600" lvl="1" marL="914400" rtl="0">
              <a:spcBef>
                <a:spcPts val="0"/>
              </a:spcBef>
              <a:buClr>
                <a:srgbClr val="000000"/>
              </a:buClr>
              <a:buChar char="○"/>
            </a:pPr>
            <a:r>
              <a:rPr lang="en-US" sz="1850">
                <a:solidFill>
                  <a:srgbClr val="000000"/>
                </a:solidFill>
              </a:rPr>
              <a:t>Assumption: Ratings can be inferred from a model put together from a smaller number of parameters </a:t>
            </a:r>
          </a:p>
          <a:p>
            <a:pPr indent="0" lvl="0" marL="0">
              <a:spcBef>
                <a:spcPts val="0"/>
              </a:spcBef>
              <a:buNone/>
            </a:pPr>
            <a:r>
              <a:t/>
            </a:r>
            <a:endParaRPr>
              <a:solidFill>
                <a:srgbClr val="000000"/>
              </a:solidFill>
            </a:endParaRPr>
          </a:p>
          <a:p>
            <a:pPr lvl="0">
              <a:spcBef>
                <a:spcPts val="0"/>
              </a:spcBef>
              <a:buNone/>
            </a:pPr>
            <a:r>
              <a:t/>
            </a:r>
            <a:endParaRPr>
              <a:solidFill>
                <a:srgbClr val="000000"/>
              </a:solidFill>
            </a:endParaRPr>
          </a:p>
        </p:txBody>
      </p:sp>
      <p:sp>
        <p:nvSpPr>
          <p:cNvPr id="607" name="Shape 60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8.53.33 PM.png" id="608" name="Shape 608"/>
          <p:cNvPicPr preferRelativeResize="0"/>
          <p:nvPr/>
        </p:nvPicPr>
        <p:blipFill>
          <a:blip r:embed="rId3">
            <a:alphaModFix/>
          </a:blip>
          <a:stretch>
            <a:fillRect/>
          </a:stretch>
        </p:blipFill>
        <p:spPr>
          <a:xfrm>
            <a:off x="3402162" y="3693525"/>
            <a:ext cx="5387574" cy="2165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415600" y="136166"/>
            <a:ext cx="11360700" cy="763500"/>
          </a:xfrm>
          <a:prstGeom prst="rect">
            <a:avLst/>
          </a:prstGeom>
        </p:spPr>
        <p:txBody>
          <a:bodyPr anchorCtr="0" anchor="t" bIns="91425" lIns="91425" rIns="91425" tIns="91425">
            <a:noAutofit/>
          </a:bodyPr>
          <a:lstStyle/>
          <a:p>
            <a:pPr lvl="0">
              <a:spcBef>
                <a:spcPts val="0"/>
              </a:spcBef>
              <a:buNone/>
            </a:pPr>
            <a:r>
              <a:rPr lang="en-US"/>
              <a:t>Latent Factor models</a:t>
            </a:r>
          </a:p>
        </p:txBody>
      </p:sp>
      <p:sp>
        <p:nvSpPr>
          <p:cNvPr id="615" name="Shape 615"/>
          <p:cNvSpPr txBox="1"/>
          <p:nvPr>
            <p:ph idx="1" type="body"/>
          </p:nvPr>
        </p:nvSpPr>
        <p:spPr>
          <a:xfrm>
            <a:off x="415600" y="1155633"/>
            <a:ext cx="11360700" cy="4555200"/>
          </a:xfrm>
          <a:prstGeom prst="rect">
            <a:avLst/>
          </a:prstGeom>
        </p:spPr>
        <p:txBody>
          <a:bodyPr anchorCtr="0" anchor="t" bIns="91425" lIns="91425" rIns="91425" tIns="91425">
            <a:noAutofit/>
          </a:bodyPr>
          <a:lstStyle/>
          <a:p>
            <a:pPr indent="-342900" lvl="0" marL="457200" rtl="0">
              <a:spcBef>
                <a:spcPts val="0"/>
              </a:spcBef>
              <a:buClr>
                <a:srgbClr val="000000"/>
              </a:buClr>
              <a:buSzPct val="100000"/>
              <a:buChar char="●"/>
            </a:pPr>
            <a:r>
              <a:rPr lang="en-US" sz="1800">
                <a:solidFill>
                  <a:srgbClr val="000000"/>
                </a:solidFill>
              </a:rPr>
              <a:t>Dot product estimates user’s interest in the item</a:t>
            </a:r>
          </a:p>
          <a:p>
            <a:pPr indent="0" lvl="0" marL="0" rtl="0">
              <a:spcBef>
                <a:spcPts val="0"/>
              </a:spcBef>
              <a:buNone/>
            </a:pPr>
            <a:r>
              <a:t/>
            </a:r>
            <a:endParaRPr sz="1800">
              <a:solidFill>
                <a:srgbClr val="000000"/>
              </a:solidFill>
            </a:endParaRPr>
          </a:p>
          <a:p>
            <a:pPr indent="-342900" lvl="1" marL="914400" rtl="0">
              <a:lnSpc>
                <a:spcPct val="100000"/>
              </a:lnSpc>
              <a:spcBef>
                <a:spcPts val="0"/>
              </a:spcBef>
              <a:buClr>
                <a:srgbClr val="000000"/>
              </a:buClr>
              <a:buSzPct val="100000"/>
              <a:buChar char="○"/>
            </a:pPr>
            <a:r>
              <a:rPr lang="en-US" sz="1800">
                <a:solidFill>
                  <a:srgbClr val="000000"/>
                </a:solidFill>
              </a:rPr>
              <a:t>where, q</a:t>
            </a:r>
            <a:r>
              <a:rPr baseline="-25000" lang="en-US" sz="1800">
                <a:solidFill>
                  <a:srgbClr val="000000"/>
                </a:solidFill>
              </a:rPr>
              <a:t>i</a:t>
            </a:r>
            <a:r>
              <a:rPr lang="en-US" sz="1800">
                <a:solidFill>
                  <a:srgbClr val="000000"/>
                </a:solidFill>
              </a:rPr>
              <a:t> : factor vector for item i. </a:t>
            </a:r>
          </a:p>
          <a:p>
            <a:pPr indent="0" lvl="0" marL="457200" rtl="0">
              <a:lnSpc>
                <a:spcPct val="100000"/>
              </a:lnSpc>
              <a:spcBef>
                <a:spcPts val="0"/>
              </a:spcBef>
              <a:buNone/>
            </a:pPr>
            <a:r>
              <a:rPr lang="en-US" sz="1800">
                <a:solidFill>
                  <a:srgbClr val="000000"/>
                </a:solidFill>
              </a:rPr>
              <a:t>                   p</a:t>
            </a:r>
            <a:r>
              <a:rPr baseline="-25000" lang="en-US" sz="1800">
                <a:solidFill>
                  <a:srgbClr val="000000"/>
                </a:solidFill>
              </a:rPr>
              <a:t>u</a:t>
            </a:r>
            <a:r>
              <a:rPr lang="en-US" sz="1800">
                <a:solidFill>
                  <a:srgbClr val="000000"/>
                </a:solidFill>
              </a:rPr>
              <a:t> : factor vector for user u</a:t>
            </a:r>
          </a:p>
          <a:p>
            <a:pPr indent="0" lvl="0" marL="457200" rtl="0">
              <a:lnSpc>
                <a:spcPct val="100000"/>
              </a:lnSpc>
              <a:spcBef>
                <a:spcPts val="0"/>
              </a:spcBef>
              <a:buNone/>
            </a:pPr>
            <a:r>
              <a:rPr baseline="-25000" lang="en-US" sz="1800">
                <a:solidFill>
                  <a:srgbClr val="000000"/>
                </a:solidFill>
              </a:rPr>
              <a:t>                                i </a:t>
            </a:r>
            <a:r>
              <a:rPr lang="en-US" sz="1800">
                <a:solidFill>
                  <a:srgbClr val="000000"/>
                </a:solidFill>
              </a:rPr>
              <a:t>: estimated user interest </a:t>
            </a:r>
            <a:r>
              <a:rPr baseline="-25000" lang="en-US" sz="1800">
                <a:solidFill>
                  <a:srgbClr val="000000"/>
                </a:solidFill>
              </a:rPr>
              <a:t> </a:t>
            </a:r>
          </a:p>
          <a:p>
            <a:pPr indent="-342900" lvl="0" marL="457200">
              <a:spcBef>
                <a:spcPts val="0"/>
              </a:spcBef>
              <a:buClr>
                <a:srgbClr val="000000"/>
              </a:buClr>
              <a:buSzPct val="100000"/>
              <a:buChar char="●"/>
            </a:pPr>
            <a:r>
              <a:rPr lang="en-US" sz="1800">
                <a:solidFill>
                  <a:srgbClr val="000000"/>
                </a:solidFill>
              </a:rPr>
              <a:t>How to compute vectors for items and users ?</a:t>
            </a:r>
          </a:p>
        </p:txBody>
      </p:sp>
      <p:sp>
        <p:nvSpPr>
          <p:cNvPr id="616" name="Shape 61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8.54.42 PM.png" id="617" name="Shape 617"/>
          <p:cNvPicPr preferRelativeResize="0"/>
          <p:nvPr/>
        </p:nvPicPr>
        <p:blipFill>
          <a:blip r:embed="rId3">
            <a:alphaModFix/>
          </a:blip>
          <a:stretch>
            <a:fillRect/>
          </a:stretch>
        </p:blipFill>
        <p:spPr>
          <a:xfrm>
            <a:off x="4598382" y="1594325"/>
            <a:ext cx="2063267" cy="763499"/>
          </a:xfrm>
          <a:prstGeom prst="rect">
            <a:avLst/>
          </a:prstGeom>
          <a:noFill/>
          <a:ln>
            <a:noFill/>
          </a:ln>
        </p:spPr>
      </p:pic>
      <p:pic>
        <p:nvPicPr>
          <p:cNvPr descr="Screen Shot 2017-05-27 at 8.47.21 AM.png" id="618" name="Shape 618"/>
          <p:cNvPicPr preferRelativeResize="0"/>
          <p:nvPr/>
        </p:nvPicPr>
        <p:blipFill>
          <a:blip r:embed="rId4">
            <a:alphaModFix/>
          </a:blip>
          <a:stretch>
            <a:fillRect/>
          </a:stretch>
        </p:blipFill>
        <p:spPr>
          <a:xfrm>
            <a:off x="1920725" y="3464346"/>
            <a:ext cx="306725" cy="397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3" name="Shape 623"/>
        <p:cNvGrpSpPr/>
        <p:nvPr/>
      </p:nvGrpSpPr>
      <p:grpSpPr>
        <a:xfrm>
          <a:off x="0" y="0"/>
          <a:ext cx="0" cy="0"/>
          <a:chOff x="0" y="0"/>
          <a:chExt cx="0" cy="0"/>
        </a:xfrm>
      </p:grpSpPr>
      <p:sp>
        <p:nvSpPr>
          <p:cNvPr id="624" name="Shape 624"/>
          <p:cNvSpPr txBox="1"/>
          <p:nvPr>
            <p:ph type="title"/>
          </p:nvPr>
        </p:nvSpPr>
        <p:spPr>
          <a:xfrm>
            <a:off x="415600" y="593366"/>
            <a:ext cx="11360700" cy="763500"/>
          </a:xfrm>
          <a:prstGeom prst="rect">
            <a:avLst/>
          </a:prstGeom>
        </p:spPr>
        <p:txBody>
          <a:bodyPr anchorCtr="0" anchor="t" bIns="91425" lIns="91425" rIns="91425" tIns="91425">
            <a:noAutofit/>
          </a:bodyPr>
          <a:lstStyle/>
          <a:p>
            <a:pPr lvl="0">
              <a:spcBef>
                <a:spcPts val="0"/>
              </a:spcBef>
              <a:buNone/>
            </a:pPr>
            <a:r>
              <a:rPr lang="en-US"/>
              <a:t>Matrix Factorization</a:t>
            </a:r>
          </a:p>
        </p:txBody>
      </p:sp>
      <p:sp>
        <p:nvSpPr>
          <p:cNvPr id="625" name="Shape 625"/>
          <p:cNvSpPr txBox="1"/>
          <p:nvPr>
            <p:ph idx="1" type="body"/>
          </p:nvPr>
        </p:nvSpPr>
        <p:spPr>
          <a:xfrm>
            <a:off x="415600" y="1536633"/>
            <a:ext cx="11360700" cy="4555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indent="-228600" lvl="0" marL="457200" rtl="0">
              <a:spcBef>
                <a:spcPts val="0"/>
              </a:spcBef>
              <a:buChar char="●"/>
            </a:pPr>
            <a:r>
              <a:rPr i="1" lang="en-US"/>
              <a:t>r</a:t>
            </a:r>
            <a:r>
              <a:rPr baseline="-25000" i="1" lang="en-US"/>
              <a:t>ui </a:t>
            </a:r>
            <a:r>
              <a:rPr i="1" lang="en-US"/>
              <a:t> </a:t>
            </a:r>
            <a:r>
              <a:rPr lang="en-US" sz="1850">
                <a:solidFill>
                  <a:schemeClr val="dk1"/>
                </a:solidFill>
              </a:rPr>
              <a:t>: </a:t>
            </a:r>
            <a:r>
              <a:rPr lang="en-US" sz="2550">
                <a:solidFill>
                  <a:schemeClr val="dk1"/>
                </a:solidFill>
              </a:rPr>
              <a:t>known rating of user</a:t>
            </a:r>
            <a:r>
              <a:rPr lang="en-US" sz="1850">
                <a:solidFill>
                  <a:schemeClr val="dk1"/>
                </a:solidFill>
              </a:rPr>
              <a:t> </a:t>
            </a:r>
            <a:r>
              <a:rPr i="1" lang="en-US" sz="2550">
                <a:solidFill>
                  <a:schemeClr val="dk1"/>
                </a:solidFill>
              </a:rPr>
              <a:t>u</a:t>
            </a:r>
            <a:r>
              <a:rPr lang="en-US" sz="2550">
                <a:solidFill>
                  <a:schemeClr val="dk1"/>
                </a:solidFill>
              </a:rPr>
              <a:t> </a:t>
            </a:r>
            <a:r>
              <a:rPr lang="en-US" sz="1850">
                <a:solidFill>
                  <a:schemeClr val="dk1"/>
                </a:solidFill>
              </a:rPr>
              <a:t>for item </a:t>
            </a:r>
            <a:r>
              <a:rPr i="1" lang="en-US" sz="2550">
                <a:solidFill>
                  <a:schemeClr val="dk1"/>
                </a:solidFill>
              </a:rPr>
              <a:t>i</a:t>
            </a:r>
          </a:p>
          <a:p>
            <a:pPr indent="-390525" lvl="0" marL="457200" rtl="0">
              <a:spcBef>
                <a:spcPts val="0"/>
              </a:spcBef>
              <a:buClr>
                <a:schemeClr val="dk1"/>
              </a:buClr>
              <a:buSzPct val="98076"/>
              <a:buChar char="●"/>
            </a:pPr>
            <a:r>
              <a:rPr lang="en-US" sz="2550">
                <a:solidFill>
                  <a:schemeClr val="dk1"/>
                </a:solidFill>
              </a:rPr>
              <a:t>predicted rating</a:t>
            </a:r>
            <a:r>
              <a:rPr i="1" lang="en-US" sz="2550">
                <a:solidFill>
                  <a:schemeClr val="dk1"/>
                </a:solidFill>
              </a:rPr>
              <a:t> </a:t>
            </a:r>
            <a:r>
              <a:rPr lang="en-US" sz="2550">
                <a:solidFill>
                  <a:schemeClr val="dk1"/>
                </a:solidFill>
              </a:rPr>
              <a:t>:</a:t>
            </a:r>
          </a:p>
          <a:p>
            <a:pPr indent="-390525" lvl="0" marL="457200" rtl="0">
              <a:spcBef>
                <a:spcPts val="0"/>
              </a:spcBef>
              <a:buClr>
                <a:schemeClr val="dk1"/>
              </a:buClr>
              <a:buSzPct val="98076"/>
              <a:buChar char="●"/>
            </a:pPr>
            <a:r>
              <a:rPr lang="en-US" sz="2550">
                <a:solidFill>
                  <a:schemeClr val="dk1"/>
                </a:solidFill>
              </a:rPr>
              <a:t>Similarly glove model tries to model the co-occurrence counts with the following equation :</a:t>
            </a:r>
          </a:p>
          <a:p>
            <a:pPr indent="0" lvl="0" marL="0">
              <a:spcBef>
                <a:spcPts val="0"/>
              </a:spcBef>
              <a:buNone/>
            </a:pPr>
            <a:r>
              <a:t/>
            </a:r>
            <a:endParaRPr sz="2550">
              <a:solidFill>
                <a:schemeClr val="dk1"/>
              </a:solidFill>
            </a:endParaRPr>
          </a:p>
          <a:p>
            <a:pPr lvl="0">
              <a:spcBef>
                <a:spcPts val="0"/>
              </a:spcBef>
              <a:buNone/>
            </a:pPr>
            <a:r>
              <a:t/>
            </a:r>
            <a:endParaRPr i="1"/>
          </a:p>
        </p:txBody>
      </p:sp>
      <p:sp>
        <p:nvSpPr>
          <p:cNvPr id="626" name="Shape 62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8.57.42 PM.png" id="627" name="Shape 627"/>
          <p:cNvPicPr preferRelativeResize="0"/>
          <p:nvPr/>
        </p:nvPicPr>
        <p:blipFill>
          <a:blip r:embed="rId3">
            <a:alphaModFix/>
          </a:blip>
          <a:stretch>
            <a:fillRect/>
          </a:stretch>
        </p:blipFill>
        <p:spPr>
          <a:xfrm>
            <a:off x="4521400" y="1765700"/>
            <a:ext cx="3149198" cy="912524"/>
          </a:xfrm>
          <a:prstGeom prst="rect">
            <a:avLst/>
          </a:prstGeom>
          <a:noFill/>
          <a:ln>
            <a:noFill/>
          </a:ln>
        </p:spPr>
      </p:pic>
      <p:pic>
        <p:nvPicPr>
          <p:cNvPr descr="Screen Shot 2017-05-26 at 9.00.59 PM.png" id="628" name="Shape 628"/>
          <p:cNvPicPr preferRelativeResize="0"/>
          <p:nvPr/>
        </p:nvPicPr>
        <p:blipFill>
          <a:blip r:embed="rId4">
            <a:alphaModFix/>
          </a:blip>
          <a:stretch>
            <a:fillRect/>
          </a:stretch>
        </p:blipFill>
        <p:spPr>
          <a:xfrm>
            <a:off x="3504000" y="3496775"/>
            <a:ext cx="1222774" cy="371399"/>
          </a:xfrm>
          <a:prstGeom prst="rect">
            <a:avLst/>
          </a:prstGeom>
          <a:noFill/>
          <a:ln>
            <a:noFill/>
          </a:ln>
        </p:spPr>
      </p:pic>
      <p:pic>
        <p:nvPicPr>
          <p:cNvPr descr="Screen Shot 2017-05-26 at 9.29.17 AM.png" id="629" name="Shape 629"/>
          <p:cNvPicPr preferRelativeResize="0"/>
          <p:nvPr/>
        </p:nvPicPr>
        <p:blipFill>
          <a:blip r:embed="rId5">
            <a:alphaModFix/>
          </a:blip>
          <a:stretch>
            <a:fillRect/>
          </a:stretch>
        </p:blipFill>
        <p:spPr>
          <a:xfrm>
            <a:off x="2641174" y="4947025"/>
            <a:ext cx="6460850" cy="15103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415650" y="9691"/>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Weighting function</a:t>
            </a:r>
          </a:p>
        </p:txBody>
      </p:sp>
      <p:sp>
        <p:nvSpPr>
          <p:cNvPr id="635" name="Shape 635"/>
          <p:cNvSpPr txBox="1"/>
          <p:nvPr>
            <p:ph idx="1" type="body"/>
          </p:nvPr>
        </p:nvSpPr>
        <p:spPr>
          <a:xfrm>
            <a:off x="356650" y="1446420"/>
            <a:ext cx="11360700" cy="4555200"/>
          </a:xfrm>
          <a:prstGeom prst="rect">
            <a:avLst/>
          </a:prstGeom>
          <a:noFill/>
          <a:ln>
            <a:noFill/>
          </a:ln>
        </p:spPr>
        <p:txBody>
          <a:bodyPr anchorCtr="0" anchor="t" bIns="121900" lIns="121900" rIns="121900" tIns="121900">
            <a:noAutofit/>
          </a:bodyPr>
          <a:lstStyle/>
          <a:p>
            <a:pPr indent="-228600" lvl="0" marL="457200" marR="0" rtl="0" algn="l">
              <a:lnSpc>
                <a:spcPct val="115000"/>
              </a:lnSpc>
              <a:spcBef>
                <a:spcPts val="0"/>
              </a:spcBef>
              <a:spcAft>
                <a:spcPts val="0"/>
              </a:spcAft>
              <a:buClr>
                <a:schemeClr val="dk1"/>
              </a:buClr>
              <a:buChar char="●"/>
            </a:pPr>
            <a:r>
              <a:t/>
            </a:r>
            <a:endParaRPr>
              <a:solidFill>
                <a:schemeClr val="dk1"/>
              </a:solidFill>
            </a:endParaRPr>
          </a:p>
          <a:p>
            <a:pPr lvl="0" marR="0" rtl="0" algn="l">
              <a:lnSpc>
                <a:spcPct val="115000"/>
              </a:lnSpc>
              <a:spcBef>
                <a:spcPts val="0"/>
              </a:spcBef>
              <a:spcAft>
                <a:spcPts val="0"/>
              </a:spcAft>
              <a:buNone/>
            </a:pPr>
            <a:r>
              <a:rPr lang="en-US">
                <a:solidFill>
                  <a:schemeClr val="dk1"/>
                </a:solidFill>
              </a:rPr>
              <a:t>. </a:t>
            </a:r>
          </a:p>
          <a:p>
            <a:pPr indent="-228600" lvl="0" marL="457200" marR="0" rtl="0" algn="l">
              <a:lnSpc>
                <a:spcPct val="115000"/>
              </a:lnSpc>
              <a:spcBef>
                <a:spcPts val="0"/>
              </a:spcBef>
              <a:spcAft>
                <a:spcPts val="0"/>
              </a:spcAft>
              <a:buClr>
                <a:schemeClr val="dk1"/>
              </a:buClr>
              <a:buChar char="●"/>
            </a:pPr>
            <a:r>
              <a:rPr b="0" i="0" lang="en-US" sz="2400" u="none" cap="none" strike="noStrike">
                <a:solidFill>
                  <a:schemeClr val="dk1"/>
                </a:solidFill>
                <a:latin typeface="Arial"/>
                <a:ea typeface="Arial"/>
                <a:cs typeface="Arial"/>
                <a:sym typeface="Arial"/>
              </a:rPr>
              <a:t>Properties of f(X</a:t>
            </a:r>
            <a:r>
              <a:rPr lang="en-US">
                <a:solidFill>
                  <a:schemeClr val="dk1"/>
                </a:solidFill>
              </a:rPr>
              <a:t>)</a:t>
            </a:r>
          </a:p>
          <a:p>
            <a:pPr indent="-228600" lvl="1" marL="914400" marR="0" rtl="0" algn="l">
              <a:lnSpc>
                <a:spcPct val="115000"/>
              </a:lnSpc>
              <a:spcBef>
                <a:spcPts val="0"/>
              </a:spcBef>
              <a:spcAft>
                <a:spcPts val="0"/>
              </a:spcAft>
              <a:buClr>
                <a:schemeClr val="dk1"/>
              </a:buClr>
              <a:buChar char="○"/>
            </a:pPr>
            <a:r>
              <a:rPr b="0" i="0" lang="en-US" sz="2400" u="none" cap="none" strike="noStrike">
                <a:solidFill>
                  <a:schemeClr val="dk1"/>
                </a:solidFill>
                <a:latin typeface="Arial"/>
                <a:ea typeface="Arial"/>
                <a:cs typeface="Arial"/>
                <a:sym typeface="Arial"/>
              </a:rPr>
              <a:t>vanish at 0 i.e. f(0) = 0 </a:t>
            </a:r>
          </a:p>
          <a:p>
            <a:pPr indent="-228600" lvl="1" marL="914400" marR="0" rtl="0" algn="l">
              <a:lnSpc>
                <a:spcPct val="115000"/>
              </a:lnSpc>
              <a:spcBef>
                <a:spcPts val="0"/>
              </a:spcBef>
              <a:spcAft>
                <a:spcPts val="0"/>
              </a:spcAft>
              <a:buClr>
                <a:schemeClr val="dk1"/>
              </a:buClr>
              <a:buChar char="○"/>
            </a:pPr>
            <a:r>
              <a:rPr b="0" i="0" lang="en-US" sz="2400" u="none" cap="none" strike="noStrike">
                <a:solidFill>
                  <a:schemeClr val="dk1"/>
                </a:solidFill>
                <a:latin typeface="Arial"/>
                <a:ea typeface="Arial"/>
                <a:cs typeface="Arial"/>
                <a:sym typeface="Arial"/>
              </a:rPr>
              <a:t>monotonically increasing</a:t>
            </a:r>
          </a:p>
          <a:p>
            <a:pPr indent="-228600" lvl="1" marL="914400" marR="0" rtl="0" algn="l">
              <a:lnSpc>
                <a:spcPct val="115000"/>
              </a:lnSpc>
              <a:spcBef>
                <a:spcPts val="0"/>
              </a:spcBef>
              <a:spcAft>
                <a:spcPts val="0"/>
              </a:spcAft>
              <a:buClr>
                <a:schemeClr val="dk1"/>
              </a:buClr>
              <a:buChar char="○"/>
            </a:pPr>
            <a:r>
              <a:rPr b="0" i="0" lang="en-US" sz="2400" u="none" cap="none" strike="noStrike">
                <a:solidFill>
                  <a:schemeClr val="dk1"/>
                </a:solidFill>
                <a:latin typeface="Arial"/>
                <a:ea typeface="Arial"/>
                <a:cs typeface="Arial"/>
                <a:sym typeface="Arial"/>
              </a:rPr>
              <a:t>f(x) should be relatively small for large values of x</a:t>
            </a:r>
          </a:p>
          <a:p>
            <a:pPr lvl="0" marR="0" rtl="0" algn="l">
              <a:lnSpc>
                <a:spcPct val="115000"/>
              </a:lnSpc>
              <a:spcBef>
                <a:spcPts val="0"/>
              </a:spcBef>
              <a:spcAft>
                <a:spcPts val="0"/>
              </a:spcAft>
              <a:buNone/>
            </a:pPr>
            <a:r>
              <a:rPr lang="en-US">
                <a:solidFill>
                  <a:schemeClr val="dk1"/>
                </a:solidFill>
              </a:rPr>
              <a:t> </a:t>
            </a:r>
          </a:p>
          <a:p>
            <a:pPr indent="-228600" lvl="0" marL="457200" rtl="0">
              <a:spcBef>
                <a:spcPts val="0"/>
              </a:spcBef>
              <a:spcAft>
                <a:spcPts val="0"/>
              </a:spcAft>
              <a:buClr>
                <a:schemeClr val="dk1"/>
              </a:buClr>
              <a:buChar char="●"/>
            </a:pPr>
            <a:r>
              <a:rPr lang="en-US" sz="1867">
                <a:solidFill>
                  <a:schemeClr val="dk1"/>
                </a:solidFill>
              </a:rPr>
              <a:t>Empirically 𝞪 = 0.75, </a:t>
            </a:r>
            <a:r>
              <a:rPr lang="en-US">
                <a:solidFill>
                  <a:schemeClr val="dk1"/>
                </a:solidFill>
              </a:rPr>
              <a:t>x</a:t>
            </a:r>
            <a:r>
              <a:rPr baseline="-25000" lang="en-US" sz="1867">
                <a:solidFill>
                  <a:schemeClr val="dk1"/>
                </a:solidFill>
              </a:rPr>
              <a:t>max</a:t>
            </a:r>
            <a:r>
              <a:rPr lang="en-US" sz="1867">
                <a:solidFill>
                  <a:schemeClr val="dk1"/>
                </a:solidFill>
              </a:rPr>
              <a:t>=100 works best</a:t>
            </a:r>
          </a:p>
        </p:txBody>
      </p:sp>
      <p:pic>
        <p:nvPicPr>
          <p:cNvPr descr="Screen Shot 2017-05-22 at 8.51.23 AM.png" id="636" name="Shape 636"/>
          <p:cNvPicPr preferRelativeResize="0"/>
          <p:nvPr/>
        </p:nvPicPr>
        <p:blipFill rotWithShape="1">
          <a:blip r:embed="rId3">
            <a:alphaModFix/>
          </a:blip>
          <a:srcRect b="0" l="0" r="0" t="0"/>
          <a:stretch/>
        </p:blipFill>
        <p:spPr>
          <a:xfrm>
            <a:off x="863833" y="1294033"/>
            <a:ext cx="4560300" cy="1146300"/>
          </a:xfrm>
          <a:prstGeom prst="rect">
            <a:avLst/>
          </a:prstGeom>
          <a:noFill/>
          <a:ln>
            <a:noFill/>
          </a:ln>
        </p:spPr>
      </p:pic>
      <p:pic>
        <p:nvPicPr>
          <p:cNvPr descr="Screen Shot 2017-05-22 at 8.52.44 AM.png" id="637" name="Shape 637"/>
          <p:cNvPicPr preferRelativeResize="0"/>
          <p:nvPr/>
        </p:nvPicPr>
        <p:blipFill rotWithShape="1">
          <a:blip r:embed="rId4">
            <a:alphaModFix/>
          </a:blip>
          <a:srcRect b="0" l="0" r="0" t="0"/>
          <a:stretch/>
        </p:blipFill>
        <p:spPr>
          <a:xfrm>
            <a:off x="6773325" y="1539300"/>
            <a:ext cx="4446000" cy="2194500"/>
          </a:xfrm>
          <a:prstGeom prst="rect">
            <a:avLst/>
          </a:prstGeom>
          <a:noFill/>
          <a:ln>
            <a:noFill/>
          </a:ln>
        </p:spPr>
      </p:pic>
      <p:sp>
        <p:nvSpPr>
          <p:cNvPr id="638" name="Shape 638"/>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415600" y="1361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Loss Function</a:t>
            </a:r>
          </a:p>
        </p:txBody>
      </p:sp>
      <p:sp>
        <p:nvSpPr>
          <p:cNvPr id="644" name="Shape 644"/>
          <p:cNvSpPr txBox="1"/>
          <p:nvPr>
            <p:ph idx="1" type="body"/>
          </p:nvPr>
        </p:nvSpPr>
        <p:spPr>
          <a:xfrm>
            <a:off x="415600" y="1536633"/>
            <a:ext cx="11360798" cy="4555199"/>
          </a:xfrm>
          <a:prstGeom prst="rect">
            <a:avLst/>
          </a:prstGeom>
          <a:noFill/>
          <a:ln>
            <a:noFill/>
          </a:ln>
        </p:spPr>
        <p:txBody>
          <a:bodyPr anchorCtr="0" anchor="t" bIns="121900" lIns="121900" rIns="121900" tIns="121900">
            <a:noAutofit/>
          </a:bodyPr>
          <a:lstStyle/>
          <a:p>
            <a:pPr indent="0" lvl="0" marL="0" marR="0" rtl="0" algn="l">
              <a:lnSpc>
                <a:spcPct val="115000"/>
              </a:lnSpc>
              <a:spcBef>
                <a:spcPts val="0"/>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2133"/>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2133"/>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115000"/>
              </a:lnSpc>
              <a:spcBef>
                <a:spcPts val="21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Scalable.</a:t>
            </a:r>
          </a:p>
          <a:p>
            <a:pPr indent="-381000" lvl="0" marL="457200" marR="0" rtl="0" algn="l">
              <a:lnSpc>
                <a:spcPct val="115000"/>
              </a:lnSpc>
              <a:spcBef>
                <a:spcPts val="21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Fast training</a:t>
            </a:r>
          </a:p>
          <a:p>
            <a:pPr indent="-406400" lvl="1" marL="914400" rtl="0">
              <a:spcBef>
                <a:spcPts val="2133"/>
              </a:spcBef>
              <a:spcAft>
                <a:spcPts val="0"/>
              </a:spcAft>
              <a:buClr>
                <a:schemeClr val="dk1"/>
              </a:buClr>
              <a:buSzPct val="116666"/>
              <a:buChar char="○"/>
            </a:pPr>
            <a:r>
              <a:rPr lang="en-US" sz="2400">
                <a:solidFill>
                  <a:schemeClr val="dk1"/>
                </a:solidFill>
              </a:rPr>
              <a:t>Training time doesn’t depend on the corpus size</a:t>
            </a:r>
          </a:p>
          <a:p>
            <a:pPr indent="-381000" lvl="1" marL="914400" rtl="0">
              <a:spcBef>
                <a:spcPts val="2133"/>
              </a:spcBef>
              <a:spcAft>
                <a:spcPts val="0"/>
              </a:spcAft>
              <a:buClr>
                <a:schemeClr val="dk1"/>
              </a:buClr>
              <a:buSzPct val="100000"/>
              <a:buChar char="○"/>
            </a:pPr>
            <a:r>
              <a:rPr lang="en-US" sz="2400">
                <a:solidFill>
                  <a:schemeClr val="dk1"/>
                </a:solidFill>
              </a:rPr>
              <a:t>Always fitting to a |V| x |V| matrix. </a:t>
            </a:r>
          </a:p>
          <a:p>
            <a:pPr indent="-381000" lvl="0" marL="457200" marR="0" rtl="0" algn="l">
              <a:lnSpc>
                <a:spcPct val="115000"/>
              </a:lnSpc>
              <a:spcBef>
                <a:spcPts val="21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Good performance with small corpus, and small ve</a:t>
            </a:r>
            <a:r>
              <a:rPr b="0" i="0" lang="en-US" sz="2400" u="none" cap="none" strike="noStrike">
                <a:solidFill>
                  <a:schemeClr val="dk1"/>
                </a:solidFill>
                <a:latin typeface="Arial"/>
                <a:ea typeface="Arial"/>
                <a:cs typeface="Arial"/>
                <a:sym typeface="Arial"/>
              </a:rPr>
              <a:t>c</a:t>
            </a:r>
            <a:r>
              <a:rPr b="0" i="0" lang="en-US" sz="2400" u="none" cap="none" strike="noStrike">
                <a:solidFill>
                  <a:schemeClr val="dk1"/>
                </a:solidFill>
                <a:latin typeface="Arial"/>
                <a:ea typeface="Arial"/>
                <a:cs typeface="Arial"/>
                <a:sym typeface="Arial"/>
              </a:rPr>
              <a:t>tors. </a:t>
            </a:r>
          </a:p>
        </p:txBody>
      </p:sp>
      <p:pic>
        <p:nvPicPr>
          <p:cNvPr descr="Screen Shot 2017-05-23 at 9.51.33 AM.png" id="645" name="Shape 645"/>
          <p:cNvPicPr preferRelativeResize="0"/>
          <p:nvPr/>
        </p:nvPicPr>
        <p:blipFill rotWithShape="1">
          <a:blip r:embed="rId3">
            <a:alphaModFix/>
          </a:blip>
          <a:srcRect b="0" l="0" r="0" t="0"/>
          <a:stretch/>
        </p:blipFill>
        <p:spPr>
          <a:xfrm>
            <a:off x="2301200" y="1575400"/>
            <a:ext cx="7419900" cy="1397399"/>
          </a:xfrm>
          <a:prstGeom prst="rect">
            <a:avLst/>
          </a:prstGeom>
          <a:noFill/>
          <a:ln>
            <a:noFill/>
          </a:ln>
        </p:spPr>
      </p:pic>
      <p:sp>
        <p:nvSpPr>
          <p:cNvPr id="646" name="Shape 64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idx="1" type="body"/>
          </p:nvPr>
        </p:nvSpPr>
        <p:spPr>
          <a:xfrm>
            <a:off x="415600" y="1231823"/>
            <a:ext cx="11263500" cy="5290500"/>
          </a:xfrm>
          <a:prstGeom prst="rect">
            <a:avLst/>
          </a:prstGeom>
          <a:noFill/>
          <a:ln>
            <a:noFill/>
          </a:ln>
        </p:spPr>
        <p:txBody>
          <a:bodyPr anchorCtr="0" anchor="t" bIns="121900" lIns="121900" rIns="121900" tIns="121900">
            <a:noAutofit/>
          </a:bodyPr>
          <a:lstStyle/>
          <a:p>
            <a:pPr indent="-228600" lvl="0" marL="457200" marR="0" rtl="0" algn="l">
              <a:lnSpc>
                <a:spcPct val="115000"/>
              </a:lnSpc>
              <a:spcBef>
                <a:spcPts val="0"/>
              </a:spcBef>
              <a:spcAft>
                <a:spcPts val="0"/>
              </a:spcAft>
              <a:buClr>
                <a:schemeClr val="dk1"/>
              </a:buClr>
              <a:buChar char="●"/>
            </a:pPr>
            <a:r>
              <a:rPr lang="en-US">
                <a:solidFill>
                  <a:schemeClr val="dk1"/>
                </a:solidFill>
              </a:rPr>
              <a:t>Input :</a:t>
            </a:r>
          </a:p>
          <a:p>
            <a:pPr indent="-228600" lvl="1" marL="914400" marR="0" rtl="0" algn="l">
              <a:lnSpc>
                <a:spcPct val="115000"/>
              </a:lnSpc>
              <a:spcBef>
                <a:spcPts val="0"/>
              </a:spcBef>
              <a:spcAft>
                <a:spcPts val="0"/>
              </a:spcAft>
              <a:buClr>
                <a:schemeClr val="dk1"/>
              </a:buClr>
              <a:buChar char="○"/>
            </a:pPr>
            <a:r>
              <a:rPr b="0" i="0" lang="en-US" sz="2400" u="none" cap="none" strike="noStrike">
                <a:solidFill>
                  <a:schemeClr val="dk1"/>
                </a:solidFill>
                <a:latin typeface="Arial"/>
                <a:ea typeface="Arial"/>
                <a:cs typeface="Arial"/>
                <a:sym typeface="Arial"/>
              </a:rPr>
              <a:t>X</a:t>
            </a:r>
            <a:r>
              <a:rPr b="0" baseline="-25000" i="0" lang="en-US" sz="2400" u="none" cap="none" strike="noStrike">
                <a:solidFill>
                  <a:schemeClr val="dk1"/>
                </a:solidFill>
                <a:latin typeface="Arial"/>
                <a:ea typeface="Arial"/>
                <a:cs typeface="Arial"/>
                <a:sym typeface="Arial"/>
              </a:rPr>
              <a:t>ij</a:t>
            </a:r>
            <a:r>
              <a:rPr lang="en-US">
                <a:solidFill>
                  <a:schemeClr val="dk1"/>
                </a:solidFill>
              </a:rPr>
              <a:t> </a:t>
            </a:r>
            <a:r>
              <a:rPr b="0" i="0" lang="en-US" sz="2400" u="none" cap="none" strike="noStrike">
                <a:solidFill>
                  <a:schemeClr val="dk1"/>
                </a:solidFill>
                <a:latin typeface="Arial"/>
                <a:ea typeface="Arial"/>
                <a:cs typeface="Arial"/>
                <a:sym typeface="Arial"/>
              </a:rPr>
              <a:t>(|V|</a:t>
            </a:r>
            <a:r>
              <a:rPr lang="en-US">
                <a:solidFill>
                  <a:schemeClr val="dk1"/>
                </a:solidFill>
              </a:rPr>
              <a:t> x |V| matrix)</a:t>
            </a:r>
            <a:r>
              <a:rPr b="0" i="0" lang="en-US" sz="2400" u="none" cap="none" strike="noStrike">
                <a:solidFill>
                  <a:schemeClr val="dk1"/>
                </a:solidFill>
                <a:latin typeface="Arial"/>
                <a:ea typeface="Arial"/>
                <a:cs typeface="Arial"/>
                <a:sym typeface="Arial"/>
              </a:rPr>
              <a:t> : co-occurrence </a:t>
            </a:r>
            <a:r>
              <a:rPr lang="en-US">
                <a:solidFill>
                  <a:schemeClr val="dk1"/>
                </a:solidFill>
              </a:rPr>
              <a:t>matrix</a:t>
            </a:r>
          </a:p>
          <a:p>
            <a:pPr indent="0" lvl="0" marL="457200" marR="0" rtl="0" algn="l">
              <a:lnSpc>
                <a:spcPct val="115000"/>
              </a:lnSpc>
              <a:spcBef>
                <a:spcPts val="0"/>
              </a:spcBef>
              <a:spcAft>
                <a:spcPts val="0"/>
              </a:spcAft>
              <a:buNone/>
            </a:pPr>
            <a:r>
              <a:t/>
            </a:r>
            <a:endParaRPr>
              <a:solidFill>
                <a:schemeClr val="dk1"/>
              </a:solidFill>
            </a:endParaRPr>
          </a:p>
          <a:p>
            <a:pPr lvl="0" marR="0" rtl="0" algn="l">
              <a:lnSpc>
                <a:spcPct val="115000"/>
              </a:lnSpc>
              <a:spcBef>
                <a:spcPts val="0"/>
              </a:spcBef>
              <a:spcAft>
                <a:spcPts val="0"/>
              </a:spcAft>
              <a:buNone/>
            </a:pPr>
            <a:r>
              <a:t/>
            </a:r>
            <a:endParaRPr>
              <a:solidFill>
                <a:schemeClr val="dk1"/>
              </a:solidFill>
            </a:endParaRPr>
          </a:p>
          <a:p>
            <a:pPr indent="-228600" lvl="0" marL="457200" marR="0" rtl="0" algn="l">
              <a:lnSpc>
                <a:spcPct val="115000"/>
              </a:lnSpc>
              <a:spcBef>
                <a:spcPts val="0"/>
              </a:spcBef>
              <a:spcAft>
                <a:spcPts val="0"/>
              </a:spcAft>
              <a:buClr>
                <a:schemeClr val="dk1"/>
              </a:buClr>
              <a:buChar char="●"/>
            </a:pPr>
            <a:r>
              <a:rPr lang="en-US">
                <a:solidFill>
                  <a:schemeClr val="dk1"/>
                </a:solidFill>
              </a:rPr>
              <a:t>Parameters </a:t>
            </a:r>
          </a:p>
          <a:p>
            <a:pPr indent="-228600" lvl="1" marL="914400" marR="0" rtl="0" algn="l">
              <a:lnSpc>
                <a:spcPct val="115000"/>
              </a:lnSpc>
              <a:spcBef>
                <a:spcPts val="0"/>
              </a:spcBef>
              <a:spcAft>
                <a:spcPts val="0"/>
              </a:spcAft>
              <a:buClr>
                <a:schemeClr val="dk1"/>
              </a:buClr>
              <a:buChar char="○"/>
            </a:pPr>
            <a:r>
              <a:rPr lang="en-US">
                <a:solidFill>
                  <a:schemeClr val="dk1"/>
                </a:solidFill>
              </a:rPr>
              <a:t>W (|V| x |D| matrix)  &amp; W˜ (|V| x |D| matrix) :</a:t>
            </a:r>
          </a:p>
          <a:p>
            <a:pPr indent="-228600" lvl="2" marL="1371600" marR="0" rtl="0" algn="l">
              <a:lnSpc>
                <a:spcPct val="115000"/>
              </a:lnSpc>
              <a:spcBef>
                <a:spcPts val="2133"/>
              </a:spcBef>
              <a:spcAft>
                <a:spcPts val="0"/>
              </a:spcAft>
              <a:buClr>
                <a:schemeClr val="dk1"/>
              </a:buClr>
              <a:buChar char="■"/>
            </a:pPr>
            <a:r>
              <a:rPr lang="en-US">
                <a:solidFill>
                  <a:schemeClr val="dk1"/>
                </a:solidFill>
              </a:rPr>
              <a:t>w</a:t>
            </a:r>
            <a:r>
              <a:rPr baseline="-25000" lang="en-US">
                <a:solidFill>
                  <a:schemeClr val="dk1"/>
                </a:solidFill>
              </a:rPr>
              <a:t>i   </a:t>
            </a:r>
            <a:r>
              <a:rPr lang="en-US">
                <a:solidFill>
                  <a:schemeClr val="dk1"/>
                </a:solidFill>
              </a:rPr>
              <a:t>and w</a:t>
            </a:r>
            <a:r>
              <a:rPr baseline="-25000" lang="en-US">
                <a:solidFill>
                  <a:schemeClr val="dk1"/>
                </a:solidFill>
              </a:rPr>
              <a:t>j</a:t>
            </a:r>
            <a:r>
              <a:rPr lang="en-US">
                <a:solidFill>
                  <a:schemeClr val="dk1"/>
                </a:solidFill>
              </a:rPr>
              <a:t>˜ representation of the i</a:t>
            </a:r>
            <a:r>
              <a:rPr baseline="30000" lang="en-US">
                <a:solidFill>
                  <a:schemeClr val="dk1"/>
                </a:solidFill>
              </a:rPr>
              <a:t>th </a:t>
            </a:r>
            <a:r>
              <a:rPr lang="en-US">
                <a:solidFill>
                  <a:schemeClr val="dk1"/>
                </a:solidFill>
              </a:rPr>
              <a:t>&amp; j</a:t>
            </a:r>
            <a:r>
              <a:rPr baseline="30000" lang="en-US">
                <a:solidFill>
                  <a:schemeClr val="dk1"/>
                </a:solidFill>
              </a:rPr>
              <a:t>th </a:t>
            </a:r>
            <a:r>
              <a:rPr lang="en-US">
                <a:solidFill>
                  <a:schemeClr val="dk1"/>
                </a:solidFill>
              </a:rPr>
              <a:t>words from W and W˜ matrices respectively. </a:t>
            </a:r>
          </a:p>
          <a:p>
            <a:pPr indent="-228600" lvl="1" marL="914400" marR="0" rtl="0" algn="l">
              <a:lnSpc>
                <a:spcPct val="115000"/>
              </a:lnSpc>
              <a:spcBef>
                <a:spcPts val="2133"/>
              </a:spcBef>
              <a:spcAft>
                <a:spcPts val="0"/>
              </a:spcAft>
              <a:buClr>
                <a:schemeClr val="dk1"/>
              </a:buClr>
              <a:buChar char="○"/>
            </a:pPr>
            <a:r>
              <a:rPr b="0" i="0" lang="en-US" sz="2400" u="none" cap="none" strike="noStrike">
                <a:solidFill>
                  <a:schemeClr val="dk1"/>
                </a:solidFill>
                <a:latin typeface="Arial"/>
                <a:ea typeface="Arial"/>
                <a:cs typeface="Arial"/>
                <a:sym typeface="Arial"/>
              </a:rPr>
              <a:t>b</a:t>
            </a:r>
            <a:r>
              <a:rPr baseline="-25000" lang="en-US">
                <a:solidFill>
                  <a:schemeClr val="dk1"/>
                </a:solidFill>
              </a:rPr>
              <a:t>i</a:t>
            </a:r>
            <a:r>
              <a:rPr b="0" i="0" lang="en-US" sz="2400" u="none" cap="none" strike="noStrike">
                <a:solidFill>
                  <a:schemeClr val="dk1"/>
                </a:solidFill>
                <a:latin typeface="Arial"/>
                <a:ea typeface="Arial"/>
                <a:cs typeface="Arial"/>
                <a:sym typeface="Arial"/>
              </a:rPr>
              <a:t> (|</a:t>
            </a:r>
            <a:r>
              <a:rPr lang="en-US">
                <a:solidFill>
                  <a:schemeClr val="dk1"/>
                </a:solidFill>
              </a:rPr>
              <a:t>V| x 1) column vector </a:t>
            </a:r>
            <a:r>
              <a:rPr b="0" i="0" lang="en-US" sz="2400" u="none" cap="none" strike="noStrike">
                <a:solidFill>
                  <a:schemeClr val="dk1"/>
                </a:solidFill>
                <a:latin typeface="Arial"/>
                <a:ea typeface="Arial"/>
                <a:cs typeface="Arial"/>
                <a:sym typeface="Arial"/>
              </a:rPr>
              <a:t>: variable for incorporating biases in terms</a:t>
            </a:r>
          </a:p>
          <a:p>
            <a:pPr indent="-228600" lvl="1" marL="914400" marR="0" rtl="0" algn="l">
              <a:lnSpc>
                <a:spcPct val="115000"/>
              </a:lnSpc>
              <a:spcBef>
                <a:spcPts val="2133"/>
              </a:spcBef>
              <a:spcAft>
                <a:spcPts val="0"/>
              </a:spcAft>
              <a:buClr>
                <a:schemeClr val="dk1"/>
              </a:buClr>
              <a:buChar char="○"/>
            </a:pPr>
            <a:r>
              <a:rPr b="0" i="0" lang="en-US" sz="2400" u="none" cap="none" strike="noStrike">
                <a:solidFill>
                  <a:schemeClr val="dk1"/>
                </a:solidFill>
                <a:latin typeface="Arial"/>
                <a:ea typeface="Arial"/>
                <a:cs typeface="Arial"/>
                <a:sym typeface="Arial"/>
              </a:rPr>
              <a:t>b</a:t>
            </a:r>
            <a:r>
              <a:rPr baseline="-25000" lang="en-US">
                <a:solidFill>
                  <a:schemeClr val="dk1"/>
                </a:solidFill>
              </a:rPr>
              <a:t>j</a:t>
            </a:r>
            <a:r>
              <a:rPr b="0" i="0" lang="en-US" sz="2400" u="none" cap="none" strike="noStrike">
                <a:solidFill>
                  <a:schemeClr val="dk1"/>
                </a:solidFill>
                <a:latin typeface="Arial"/>
                <a:ea typeface="Arial"/>
                <a:cs typeface="Arial"/>
                <a:sym typeface="Arial"/>
              </a:rPr>
              <a:t> (</a:t>
            </a:r>
            <a:r>
              <a:rPr lang="en-US">
                <a:solidFill>
                  <a:schemeClr val="dk1"/>
                </a:solidFill>
              </a:rPr>
              <a:t>1 x |V|) row vector : variable</a:t>
            </a:r>
            <a:r>
              <a:rPr b="0" i="0" lang="en-US" sz="2400" u="none" cap="none" strike="noStrike">
                <a:solidFill>
                  <a:schemeClr val="dk1"/>
                </a:solidFill>
                <a:latin typeface="Arial"/>
                <a:ea typeface="Arial"/>
                <a:cs typeface="Arial"/>
                <a:sym typeface="Arial"/>
              </a:rPr>
              <a:t> for incorporating biases in terms</a:t>
            </a:r>
          </a:p>
          <a:p>
            <a:pPr indent="0" lvl="0" marL="0" marR="0" rtl="0" algn="l">
              <a:lnSpc>
                <a:spcPct val="115000"/>
              </a:lnSpc>
              <a:spcBef>
                <a:spcPts val="2133"/>
              </a:spcBef>
              <a:spcAft>
                <a:spcPts val="0"/>
              </a:spcAft>
              <a:buClr>
                <a:schemeClr val="dk2"/>
              </a:buClr>
              <a:buSzPct val="25000"/>
              <a:buFont typeface="Arial"/>
              <a:buNone/>
            </a:pPr>
            <a:r>
              <a:t/>
            </a:r>
            <a:endParaRPr b="0" i="0" sz="2400" u="none" cap="none" strike="noStrike">
              <a:solidFill>
                <a:schemeClr val="dk1"/>
              </a:solidFill>
              <a:latin typeface="Arial"/>
              <a:ea typeface="Arial"/>
              <a:cs typeface="Arial"/>
              <a:sym typeface="Arial"/>
            </a:endParaRPr>
          </a:p>
        </p:txBody>
      </p:sp>
      <p:sp>
        <p:nvSpPr>
          <p:cNvPr id="652" name="Shape 65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
        <p:nvSpPr>
          <p:cNvPr id="653" name="Shape 653"/>
          <p:cNvSpPr txBox="1"/>
          <p:nvPr>
            <p:ph type="title"/>
          </p:nvPr>
        </p:nvSpPr>
        <p:spPr>
          <a:xfrm>
            <a:off x="415600" y="2123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Training</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txBox="1"/>
          <p:nvPr>
            <p:ph idx="1" type="body"/>
          </p:nvPr>
        </p:nvSpPr>
        <p:spPr>
          <a:xfrm>
            <a:off x="415600" y="912108"/>
            <a:ext cx="11360700" cy="4555200"/>
          </a:xfrm>
          <a:prstGeom prst="rect">
            <a:avLst/>
          </a:prstGeom>
          <a:noFill/>
          <a:ln>
            <a:noFill/>
          </a:ln>
        </p:spPr>
        <p:txBody>
          <a:bodyPr anchorCtr="0" anchor="t" bIns="121900" lIns="121900" rIns="121900" tIns="121900">
            <a:noAutofit/>
          </a:bodyPr>
          <a:lstStyle/>
          <a:p>
            <a:pPr indent="-381000" lvl="0" marL="457200" marR="0" rtl="0" algn="l">
              <a:lnSpc>
                <a:spcPct val="115000"/>
              </a:lnSpc>
              <a:spcBef>
                <a:spcPts val="0"/>
              </a:spcBef>
              <a:spcAft>
                <a:spcPts val="0"/>
              </a:spcAft>
              <a:buClr>
                <a:schemeClr val="dk1"/>
              </a:buClr>
              <a:buSzPct val="100000"/>
              <a:buFont typeface="Arial"/>
              <a:buChar char="●"/>
            </a:pPr>
            <a:r>
              <a:rPr lang="en-US">
                <a:solidFill>
                  <a:schemeClr val="dk1"/>
                </a:solidFill>
              </a:rPr>
              <a:t>Train on </a:t>
            </a:r>
            <a:r>
              <a:rPr b="0" i="0" lang="en-US" sz="2400" u="none" cap="none" strike="noStrike">
                <a:solidFill>
                  <a:schemeClr val="dk1"/>
                </a:solidFill>
                <a:latin typeface="Arial"/>
                <a:ea typeface="Arial"/>
                <a:cs typeface="Arial"/>
                <a:sym typeface="Arial"/>
              </a:rPr>
              <a:t>Wikipedia data </a:t>
            </a:r>
          </a:p>
          <a:p>
            <a:pPr indent="-228600" lvl="0" marL="457200" marR="0" rtl="0" algn="l">
              <a:lnSpc>
                <a:spcPct val="115000"/>
              </a:lnSpc>
              <a:spcBef>
                <a:spcPts val="2133"/>
              </a:spcBef>
              <a:spcAft>
                <a:spcPts val="0"/>
              </a:spcAft>
              <a:buClr>
                <a:schemeClr val="dk1"/>
              </a:buClr>
              <a:buChar char="●"/>
            </a:pPr>
            <a:r>
              <a:rPr lang="en-US">
                <a:solidFill>
                  <a:schemeClr val="dk1"/>
                </a:solidFill>
              </a:rPr>
              <a:t>|</a:t>
            </a:r>
            <a:r>
              <a:rPr b="0" i="0" lang="en-US" sz="2400" u="none" cap="none" strike="noStrike">
                <a:solidFill>
                  <a:schemeClr val="dk1"/>
                </a:solidFill>
                <a:latin typeface="Arial"/>
                <a:ea typeface="Arial"/>
                <a:cs typeface="Arial"/>
                <a:sym typeface="Arial"/>
              </a:rPr>
              <a:t>V| = 2000</a:t>
            </a:r>
          </a:p>
          <a:p>
            <a:pPr indent="-381000" lvl="0" marL="457200" marR="0" rtl="0" algn="l">
              <a:lnSpc>
                <a:spcPct val="115000"/>
              </a:lnSpc>
              <a:spcBef>
                <a:spcPts val="21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Window size = 3</a:t>
            </a:r>
          </a:p>
          <a:p>
            <a:pPr indent="-381000" lvl="0" marL="457200" marR="0" rtl="0" algn="l">
              <a:lnSpc>
                <a:spcPct val="115000"/>
              </a:lnSpc>
              <a:spcBef>
                <a:spcPts val="21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Iterations = 10000</a:t>
            </a:r>
          </a:p>
          <a:p>
            <a:pPr indent="-228600" lvl="0" marL="457200" marR="0" rtl="0" algn="l">
              <a:lnSpc>
                <a:spcPct val="115000"/>
              </a:lnSpc>
              <a:spcBef>
                <a:spcPts val="2133"/>
              </a:spcBef>
              <a:spcAft>
                <a:spcPts val="0"/>
              </a:spcAft>
              <a:buClr>
                <a:schemeClr val="dk1"/>
              </a:buClr>
              <a:buChar char="●"/>
            </a:pPr>
            <a:r>
              <a:rPr lang="en-US">
                <a:solidFill>
                  <a:schemeClr val="dk1"/>
                </a:solidFill>
              </a:rPr>
              <a:t>D = 50 </a:t>
            </a:r>
          </a:p>
          <a:p>
            <a:pPr indent="-228600" lvl="0" marL="457200" marR="0" rtl="0" algn="l">
              <a:lnSpc>
                <a:spcPct val="115000"/>
              </a:lnSpc>
              <a:spcBef>
                <a:spcPts val="2133"/>
              </a:spcBef>
              <a:spcAft>
                <a:spcPts val="0"/>
              </a:spcAft>
              <a:buClr>
                <a:schemeClr val="dk1"/>
              </a:buClr>
              <a:buChar char="●"/>
            </a:pPr>
            <a:r>
              <a:rPr lang="en-US">
                <a:solidFill>
                  <a:schemeClr val="dk1"/>
                </a:solidFill>
              </a:rPr>
              <a:t>Learn two representations for each word in |V|. </a:t>
            </a:r>
          </a:p>
          <a:p>
            <a:pPr indent="-228600" lvl="0" marL="457200" marR="0" rtl="0" algn="l">
              <a:lnSpc>
                <a:spcPct val="115000"/>
              </a:lnSpc>
              <a:spcBef>
                <a:spcPts val="2133"/>
              </a:spcBef>
              <a:spcAft>
                <a:spcPts val="0"/>
              </a:spcAft>
              <a:buClr>
                <a:schemeClr val="dk1"/>
              </a:buClr>
              <a:buChar char="●"/>
            </a:pPr>
            <a:r>
              <a:rPr lang="en-US">
                <a:solidFill>
                  <a:schemeClr val="dk1"/>
                </a:solidFill>
              </a:rPr>
              <a:t>reg = 0.01</a:t>
            </a:r>
          </a:p>
          <a:p>
            <a:pPr indent="-228600" lvl="0" marL="457200" marR="0" rtl="0" algn="l">
              <a:lnSpc>
                <a:spcPct val="115000"/>
              </a:lnSpc>
              <a:spcBef>
                <a:spcPts val="2133"/>
              </a:spcBef>
              <a:spcAft>
                <a:spcPts val="0"/>
              </a:spcAft>
              <a:buClr>
                <a:schemeClr val="dk1"/>
              </a:buClr>
              <a:buChar char="●"/>
            </a:pPr>
            <a:r>
              <a:rPr lang="en-US">
                <a:solidFill>
                  <a:schemeClr val="dk1"/>
                </a:solidFill>
              </a:rPr>
              <a:t>Use momentum optimizer with momentum=0.9.</a:t>
            </a:r>
          </a:p>
          <a:p>
            <a:pPr lvl="0" marR="0" rtl="0" algn="l">
              <a:lnSpc>
                <a:spcPct val="115000"/>
              </a:lnSpc>
              <a:spcBef>
                <a:spcPts val="2133"/>
              </a:spcBef>
              <a:spcAft>
                <a:spcPts val="0"/>
              </a:spcAft>
              <a:buNone/>
            </a:pPr>
            <a:r>
              <a:t/>
            </a:r>
            <a:endParaRPr>
              <a:solidFill>
                <a:schemeClr val="dk1"/>
              </a:solidFill>
            </a:endParaRPr>
          </a:p>
          <a:p>
            <a:pPr indent="-228600" lvl="0" marL="457200" marR="0" rtl="0" algn="l">
              <a:lnSpc>
                <a:spcPct val="115000"/>
              </a:lnSpc>
              <a:spcBef>
                <a:spcPts val="2133"/>
              </a:spcBef>
              <a:spcAft>
                <a:spcPts val="0"/>
              </a:spcAft>
              <a:buClr>
                <a:schemeClr val="dk1"/>
              </a:buClr>
              <a:buChar char="●"/>
            </a:pPr>
            <a:r>
              <a:rPr lang="en-US">
                <a:solidFill>
                  <a:schemeClr val="dk1"/>
                </a:solidFill>
              </a:rPr>
              <a:t>Takes less than 15 minutes </a:t>
            </a:r>
          </a:p>
          <a:p>
            <a:pPr indent="0" lvl="0" marL="0" marR="0" rtl="0" algn="l">
              <a:lnSpc>
                <a:spcPct val="115000"/>
              </a:lnSpc>
              <a:spcBef>
                <a:spcPts val="2133"/>
              </a:spcBef>
              <a:spcAft>
                <a:spcPts val="0"/>
              </a:spcAft>
              <a:buClr>
                <a:schemeClr val="dk2"/>
              </a:buClr>
              <a:buSzPct val="25000"/>
              <a:buFont typeface="Arial"/>
              <a:buNone/>
            </a:pPr>
            <a:r>
              <a:rPr lang="en-US">
                <a:solidFill>
                  <a:schemeClr val="dk1"/>
                </a:solidFill>
              </a:rPr>
              <a:t> </a:t>
            </a:r>
          </a:p>
        </p:txBody>
      </p:sp>
      <p:sp>
        <p:nvSpPr>
          <p:cNvPr id="659" name="Shape 659"/>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
        <p:nvSpPr>
          <p:cNvPr id="660" name="Shape 660"/>
          <p:cNvSpPr txBox="1"/>
          <p:nvPr>
            <p:ph type="title"/>
          </p:nvPr>
        </p:nvSpPr>
        <p:spPr>
          <a:xfrm>
            <a:off x="415600" y="148591"/>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sz="3600"/>
              <a:t>Quick Experiment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838200" y="154982"/>
            <a:ext cx="10515599" cy="931266"/>
          </a:xfrm>
          <a:prstGeom prst="rect">
            <a:avLst/>
          </a:prstGeom>
          <a:noFill/>
          <a:ln cap="flat" cmpd="sng" w="9525">
            <a:solidFill>
              <a:srgbClr val="0C0C0C"/>
            </a:solidFill>
            <a:prstDash val="solid"/>
            <a:round/>
            <a:headEnd len="med" w="med" type="none"/>
            <a:tailEnd len="med" w="med" type="none"/>
          </a:ln>
        </p:spPr>
        <p:txBody>
          <a:bodyPr anchorCtr="0" anchor="ctr" bIns="45700" lIns="91425" rIns="91425" tIns="45700">
            <a:noAutofit/>
          </a:bodyPr>
          <a:lstStyle/>
          <a:p>
            <a:pPr indent="0" lvl="0" marL="0" marR="0" rtl="0" algn="ctr">
              <a:lnSpc>
                <a:spcPct val="90000"/>
              </a:lnSpc>
              <a:spcBef>
                <a:spcPts val="0"/>
              </a:spcBef>
              <a:buClr>
                <a:schemeClr val="dk1"/>
              </a:buClr>
              <a:buSzPct val="25000"/>
              <a:buFont typeface="Arial"/>
              <a:buNone/>
            </a:pPr>
            <a:r>
              <a:rPr b="0" i="0" lang="en-US" sz="3959" u="none" cap="none" strike="noStrike">
                <a:solidFill>
                  <a:schemeClr val="dk1"/>
                </a:solidFill>
                <a:latin typeface="Arial"/>
                <a:ea typeface="Arial"/>
                <a:cs typeface="Arial"/>
                <a:sym typeface="Arial"/>
              </a:rPr>
              <a:t>Distributional &amp; Distributed Representations</a:t>
            </a:r>
          </a:p>
        </p:txBody>
      </p:sp>
      <p:pic>
        <p:nvPicPr>
          <p:cNvPr id="143" name="Shape 143"/>
          <p:cNvPicPr preferRelativeResize="0"/>
          <p:nvPr/>
        </p:nvPicPr>
        <p:blipFill rotWithShape="1">
          <a:blip r:embed="rId3">
            <a:alphaModFix/>
          </a:blip>
          <a:srcRect b="0" l="0" r="0" t="0"/>
          <a:stretch/>
        </p:blipFill>
        <p:spPr>
          <a:xfrm>
            <a:off x="3198300" y="1202075"/>
            <a:ext cx="5795397" cy="5345957"/>
          </a:xfrm>
          <a:prstGeom prst="rect">
            <a:avLst/>
          </a:prstGeom>
          <a:noFill/>
          <a:ln>
            <a:noFill/>
          </a:ln>
        </p:spPr>
      </p:pic>
      <p:sp>
        <p:nvSpPr>
          <p:cNvPr id="144" name="Shape 144"/>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415600" y="-92433"/>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Results - mont</a:t>
            </a:r>
            <a:r>
              <a:rPr lang="en-US"/>
              <a:t>hs &amp; centuries</a:t>
            </a:r>
          </a:p>
        </p:txBody>
      </p:sp>
      <p:pic>
        <p:nvPicPr>
          <p:cNvPr descr="Screen Shot 2017-05-23 at 10.16.47 AM.png" id="666" name="Shape 666"/>
          <p:cNvPicPr preferRelativeResize="0"/>
          <p:nvPr/>
        </p:nvPicPr>
        <p:blipFill rotWithShape="1">
          <a:blip r:embed="rId3">
            <a:alphaModFix/>
          </a:blip>
          <a:srcRect b="0" l="0" r="0" t="0"/>
          <a:stretch/>
        </p:blipFill>
        <p:spPr>
          <a:xfrm>
            <a:off x="3327400" y="1560166"/>
            <a:ext cx="5388900" cy="5094599"/>
          </a:xfrm>
          <a:prstGeom prst="rect">
            <a:avLst/>
          </a:prstGeom>
          <a:noFill/>
          <a:ln>
            <a:noFill/>
          </a:ln>
        </p:spPr>
      </p:pic>
      <p:pic>
        <p:nvPicPr>
          <p:cNvPr descr="Screen Shot 2017-05-22 at 7.04.34 PM.png" id="667" name="Shape 667"/>
          <p:cNvPicPr preferRelativeResize="0"/>
          <p:nvPr/>
        </p:nvPicPr>
        <p:blipFill rotWithShape="1">
          <a:blip r:embed="rId4">
            <a:alphaModFix/>
          </a:blip>
          <a:srcRect b="0" l="0" r="0" t="0"/>
          <a:stretch/>
        </p:blipFill>
        <p:spPr>
          <a:xfrm>
            <a:off x="9515092" y="2073807"/>
            <a:ext cx="2513100" cy="3895200"/>
          </a:xfrm>
          <a:prstGeom prst="rect">
            <a:avLst/>
          </a:prstGeom>
          <a:noFill/>
          <a:ln>
            <a:noFill/>
          </a:ln>
        </p:spPr>
      </p:pic>
      <p:pic>
        <p:nvPicPr>
          <p:cNvPr descr="Screen Shot 2017-05-22 at 7.25.32 PM.png" id="668" name="Shape 668"/>
          <p:cNvPicPr preferRelativeResize="0"/>
          <p:nvPr/>
        </p:nvPicPr>
        <p:blipFill rotWithShape="1">
          <a:blip r:embed="rId5">
            <a:alphaModFix/>
          </a:blip>
          <a:srcRect b="0" l="0" r="0" t="0"/>
          <a:stretch/>
        </p:blipFill>
        <p:spPr>
          <a:xfrm>
            <a:off x="415600" y="1269258"/>
            <a:ext cx="2197200" cy="4292100"/>
          </a:xfrm>
          <a:prstGeom prst="rect">
            <a:avLst/>
          </a:prstGeom>
          <a:noFill/>
          <a:ln>
            <a:noFill/>
          </a:ln>
        </p:spPr>
      </p:pic>
      <p:sp>
        <p:nvSpPr>
          <p:cNvPr id="669" name="Shape 669"/>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cxnSp>
        <p:nvCxnSpPr>
          <p:cNvPr id="670" name="Shape 670"/>
          <p:cNvCxnSpPr/>
          <p:nvPr/>
        </p:nvCxnSpPr>
        <p:spPr>
          <a:xfrm flipH="1" rot="10800000">
            <a:off x="7480475" y="3658425"/>
            <a:ext cx="2746500" cy="2579100"/>
          </a:xfrm>
          <a:prstGeom prst="straightConnector1">
            <a:avLst/>
          </a:prstGeom>
          <a:noFill/>
          <a:ln cap="flat" cmpd="sng" w="9525">
            <a:solidFill>
              <a:schemeClr val="dk2"/>
            </a:solidFill>
            <a:prstDash val="solid"/>
            <a:round/>
            <a:headEnd len="lg" w="lg" type="none"/>
            <a:tailEnd len="lg" w="lg" type="triangle"/>
          </a:ln>
        </p:spPr>
      </p:cxnSp>
      <p:cxnSp>
        <p:nvCxnSpPr>
          <p:cNvPr id="671" name="Shape 671"/>
          <p:cNvCxnSpPr/>
          <p:nvPr/>
        </p:nvCxnSpPr>
        <p:spPr>
          <a:xfrm rot="10800000">
            <a:off x="2422700" y="3714125"/>
            <a:ext cx="4164600" cy="28137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sp>
        <p:nvSpPr>
          <p:cNvPr id="676" name="Shape 676"/>
          <p:cNvSpPr txBox="1"/>
          <p:nvPr>
            <p:ph type="title"/>
          </p:nvPr>
        </p:nvSpPr>
        <p:spPr>
          <a:xfrm>
            <a:off x="415600" y="599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Countries &amp; languages </a:t>
            </a:r>
          </a:p>
        </p:txBody>
      </p:sp>
      <p:pic>
        <p:nvPicPr>
          <p:cNvPr descr="Screen Shot 2017-05-23 at 10.16.47 AM.png" id="677" name="Shape 677"/>
          <p:cNvPicPr preferRelativeResize="0"/>
          <p:nvPr/>
        </p:nvPicPr>
        <p:blipFill rotWithShape="1">
          <a:blip r:embed="rId3">
            <a:alphaModFix/>
          </a:blip>
          <a:srcRect b="0" l="0" r="0" t="0"/>
          <a:stretch/>
        </p:blipFill>
        <p:spPr>
          <a:xfrm>
            <a:off x="203200" y="1560166"/>
            <a:ext cx="5389023" cy="5094632"/>
          </a:xfrm>
          <a:prstGeom prst="rect">
            <a:avLst/>
          </a:prstGeom>
          <a:noFill/>
          <a:ln>
            <a:noFill/>
          </a:ln>
        </p:spPr>
      </p:pic>
      <p:cxnSp>
        <p:nvCxnSpPr>
          <p:cNvPr id="678" name="Shape 678"/>
          <p:cNvCxnSpPr/>
          <p:nvPr/>
        </p:nvCxnSpPr>
        <p:spPr>
          <a:xfrm>
            <a:off x="5399932" y="4038667"/>
            <a:ext cx="1051200" cy="955599"/>
          </a:xfrm>
          <a:prstGeom prst="straightConnector1">
            <a:avLst/>
          </a:prstGeom>
          <a:noFill/>
          <a:ln cap="flat" cmpd="sng" w="28575">
            <a:solidFill>
              <a:srgbClr val="45818E"/>
            </a:solidFill>
            <a:prstDash val="solid"/>
            <a:round/>
            <a:headEnd len="med" w="med" type="none"/>
            <a:tailEnd len="lg" w="lg" type="triangle"/>
          </a:ln>
        </p:spPr>
      </p:cxnSp>
      <p:pic>
        <p:nvPicPr>
          <p:cNvPr descr="Screen Shot 2017-05-22 at 7.27.44 PM.png" id="679" name="Shape 679"/>
          <p:cNvPicPr preferRelativeResize="0"/>
          <p:nvPr/>
        </p:nvPicPr>
        <p:blipFill rotWithShape="1">
          <a:blip r:embed="rId4">
            <a:alphaModFix/>
          </a:blip>
          <a:srcRect b="0" l="0" r="0" t="0"/>
          <a:stretch/>
        </p:blipFill>
        <p:spPr>
          <a:xfrm>
            <a:off x="6451132" y="3130466"/>
            <a:ext cx="3294399" cy="3727599"/>
          </a:xfrm>
          <a:prstGeom prst="rect">
            <a:avLst/>
          </a:prstGeom>
          <a:noFill/>
          <a:ln cap="flat" cmpd="sng" w="19050">
            <a:solidFill>
              <a:srgbClr val="000000">
                <a:alpha val="0"/>
              </a:srgbClr>
            </a:solidFill>
            <a:prstDash val="solid"/>
            <a:round/>
            <a:headEnd len="med" w="med" type="none"/>
            <a:tailEnd len="med" w="med" type="none"/>
          </a:ln>
        </p:spPr>
      </p:pic>
      <p:pic>
        <p:nvPicPr>
          <p:cNvPr descr="Screen Shot 2017-05-23 at 10.51.05 AM.png" id="680" name="Shape 680"/>
          <p:cNvPicPr preferRelativeResize="0"/>
          <p:nvPr/>
        </p:nvPicPr>
        <p:blipFill>
          <a:blip r:embed="rId5">
            <a:alphaModFix/>
          </a:blip>
          <a:stretch>
            <a:fillRect/>
          </a:stretch>
        </p:blipFill>
        <p:spPr>
          <a:xfrm>
            <a:off x="8802150" y="215250"/>
            <a:ext cx="3294400" cy="4533499"/>
          </a:xfrm>
          <a:prstGeom prst="rect">
            <a:avLst/>
          </a:prstGeom>
          <a:noFill/>
          <a:ln>
            <a:noFill/>
          </a:ln>
        </p:spPr>
      </p:pic>
      <p:cxnSp>
        <p:nvCxnSpPr>
          <p:cNvPr id="681" name="Shape 681"/>
          <p:cNvCxnSpPr/>
          <p:nvPr/>
        </p:nvCxnSpPr>
        <p:spPr>
          <a:xfrm flipH="1" rot="10800000">
            <a:off x="5502350" y="1651925"/>
            <a:ext cx="3121500" cy="2016300"/>
          </a:xfrm>
          <a:prstGeom prst="straightConnector1">
            <a:avLst/>
          </a:prstGeom>
          <a:noFill/>
          <a:ln cap="flat" cmpd="sng" w="28575">
            <a:solidFill>
              <a:srgbClr val="45818E"/>
            </a:solidFill>
            <a:prstDash val="solid"/>
            <a:round/>
            <a:headEnd len="lg" w="lg" type="none"/>
            <a:tailEnd len="lg" w="lg" type="triangle"/>
          </a:ln>
        </p:spPr>
      </p:cxnSp>
      <p:sp>
        <p:nvSpPr>
          <p:cNvPr id="682" name="Shape 68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 name="Shape 686"/>
        <p:cNvGrpSpPr/>
        <p:nvPr/>
      </p:nvGrpSpPr>
      <p:grpSpPr>
        <a:xfrm>
          <a:off x="0" y="0"/>
          <a:ext cx="0" cy="0"/>
          <a:chOff x="0" y="0"/>
          <a:chExt cx="0" cy="0"/>
        </a:xfrm>
      </p:grpSpPr>
      <p:sp>
        <p:nvSpPr>
          <p:cNvPr id="687" name="Shape 687"/>
          <p:cNvSpPr txBox="1"/>
          <p:nvPr>
            <p:ph type="title"/>
          </p:nvPr>
        </p:nvSpPr>
        <p:spPr>
          <a:xfrm>
            <a:off x="415600" y="2123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military terms</a:t>
            </a:r>
          </a:p>
        </p:txBody>
      </p:sp>
      <p:pic>
        <p:nvPicPr>
          <p:cNvPr descr="Screen Shot 2017-05-23 at 10.16.47 AM.png" id="688" name="Shape 688"/>
          <p:cNvPicPr preferRelativeResize="0"/>
          <p:nvPr/>
        </p:nvPicPr>
        <p:blipFill rotWithShape="1">
          <a:blip r:embed="rId3">
            <a:alphaModFix/>
          </a:blip>
          <a:srcRect b="0" l="0" r="0" t="0"/>
          <a:stretch/>
        </p:blipFill>
        <p:spPr>
          <a:xfrm>
            <a:off x="203200" y="1560166"/>
            <a:ext cx="5388900" cy="5094599"/>
          </a:xfrm>
          <a:prstGeom prst="rect">
            <a:avLst/>
          </a:prstGeom>
          <a:noFill/>
          <a:ln>
            <a:noFill/>
          </a:ln>
        </p:spPr>
      </p:pic>
      <p:cxnSp>
        <p:nvCxnSpPr>
          <p:cNvPr id="689" name="Shape 689"/>
          <p:cNvCxnSpPr>
            <a:endCxn id="690" idx="1"/>
          </p:cNvCxnSpPr>
          <p:nvPr/>
        </p:nvCxnSpPr>
        <p:spPr>
          <a:xfrm flipH="1" rot="10800000">
            <a:off x="2663200" y="3428999"/>
            <a:ext cx="3724200" cy="1213800"/>
          </a:xfrm>
          <a:prstGeom prst="straightConnector1">
            <a:avLst/>
          </a:prstGeom>
          <a:noFill/>
          <a:ln cap="flat" cmpd="sng" w="28575">
            <a:solidFill>
              <a:srgbClr val="45818E"/>
            </a:solidFill>
            <a:prstDash val="solid"/>
            <a:round/>
            <a:headEnd len="lg" w="lg" type="none"/>
            <a:tailEnd len="lg" w="lg" type="triangle"/>
          </a:ln>
        </p:spPr>
      </p:cxnSp>
      <p:sp>
        <p:nvSpPr>
          <p:cNvPr id="691" name="Shape 691"/>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Screen Shot 2017-05-26 at 10.51.11 AM.png" id="690" name="Shape 690"/>
          <p:cNvPicPr preferRelativeResize="0"/>
          <p:nvPr/>
        </p:nvPicPr>
        <p:blipFill rotWithShape="1">
          <a:blip r:embed="rId4">
            <a:alphaModFix/>
          </a:blip>
          <a:srcRect b="0" l="7663" r="0" t="0"/>
          <a:stretch/>
        </p:blipFill>
        <p:spPr>
          <a:xfrm>
            <a:off x="6387400" y="750550"/>
            <a:ext cx="5388900" cy="5356899"/>
          </a:xfrm>
          <a:prstGeom prst="rect">
            <a:avLst/>
          </a:prstGeom>
          <a:noFill/>
          <a:ln>
            <a:noFill/>
          </a:ln>
        </p:spPr>
      </p:pic>
      <p:sp>
        <p:nvSpPr>
          <p:cNvPr id="692" name="Shape 692"/>
          <p:cNvSpPr/>
          <p:nvPr/>
        </p:nvSpPr>
        <p:spPr>
          <a:xfrm>
            <a:off x="5927100" y="6044950"/>
            <a:ext cx="5835900" cy="172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x="0" y="0"/>
          <a:ext cx="0" cy="0"/>
          <a:chOff x="0" y="0"/>
          <a:chExt cx="0" cy="0"/>
        </a:xfrm>
      </p:grpSpPr>
      <p:sp>
        <p:nvSpPr>
          <p:cNvPr id="697" name="Shape 697"/>
          <p:cNvSpPr txBox="1"/>
          <p:nvPr>
            <p:ph type="title"/>
          </p:nvPr>
        </p:nvSpPr>
        <p:spPr>
          <a:xfrm>
            <a:off x="415600" y="599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M</a:t>
            </a:r>
            <a:r>
              <a:rPr lang="en-US"/>
              <a:t>usic </a:t>
            </a:r>
          </a:p>
          <a:p>
            <a:pPr indent="0" lvl="0" marL="0" marR="0" rtl="0" algn="l">
              <a:lnSpc>
                <a:spcPct val="100000"/>
              </a:lnSpc>
              <a:spcBef>
                <a:spcPts val="0"/>
              </a:spcBef>
              <a:spcAft>
                <a:spcPts val="0"/>
              </a:spcAft>
              <a:buClr>
                <a:schemeClr val="dk1"/>
              </a:buClr>
              <a:buSzPct val="25000"/>
              <a:buFont typeface="Arial"/>
              <a:buNone/>
            </a:pPr>
            <a:r>
              <a:t/>
            </a:r>
            <a:endParaRPr/>
          </a:p>
        </p:txBody>
      </p:sp>
      <p:pic>
        <p:nvPicPr>
          <p:cNvPr descr="Screen Shot 2017-05-23 at 10.16.47 AM.png" id="698" name="Shape 698"/>
          <p:cNvPicPr preferRelativeResize="0"/>
          <p:nvPr/>
        </p:nvPicPr>
        <p:blipFill rotWithShape="1">
          <a:blip r:embed="rId3">
            <a:alphaModFix/>
          </a:blip>
          <a:srcRect b="0" l="0" r="0" t="0"/>
          <a:stretch/>
        </p:blipFill>
        <p:spPr>
          <a:xfrm>
            <a:off x="203200" y="1560166"/>
            <a:ext cx="5388900" cy="5094599"/>
          </a:xfrm>
          <a:prstGeom prst="rect">
            <a:avLst/>
          </a:prstGeom>
          <a:noFill/>
          <a:ln>
            <a:noFill/>
          </a:ln>
        </p:spPr>
      </p:pic>
      <p:cxnSp>
        <p:nvCxnSpPr>
          <p:cNvPr id="699" name="Shape 699"/>
          <p:cNvCxnSpPr/>
          <p:nvPr/>
        </p:nvCxnSpPr>
        <p:spPr>
          <a:xfrm flipH="1" rot="10800000">
            <a:off x="3040150" y="2772600"/>
            <a:ext cx="4328700" cy="361800"/>
          </a:xfrm>
          <a:prstGeom prst="straightConnector1">
            <a:avLst/>
          </a:prstGeom>
          <a:noFill/>
          <a:ln cap="flat" cmpd="sng" w="28575">
            <a:solidFill>
              <a:srgbClr val="45818E"/>
            </a:solidFill>
            <a:prstDash val="solid"/>
            <a:round/>
            <a:headEnd len="lg" w="lg" type="none"/>
            <a:tailEnd len="lg" w="lg" type="triangle"/>
          </a:ln>
        </p:spPr>
      </p:cxnSp>
      <p:sp>
        <p:nvSpPr>
          <p:cNvPr id="700" name="Shape 70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US"/>
              <a:t>‹#›</a:t>
            </a:fld>
          </a:p>
        </p:txBody>
      </p:sp>
      <p:sp>
        <p:nvSpPr>
          <p:cNvPr id="701" name="Shape 701"/>
          <p:cNvSpPr/>
          <p:nvPr/>
        </p:nvSpPr>
        <p:spPr>
          <a:xfrm>
            <a:off x="5927100" y="6044950"/>
            <a:ext cx="5835900" cy="172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 Shot 2017-05-26 at 10.55.26 AM.png" id="702" name="Shape 702"/>
          <p:cNvPicPr preferRelativeResize="0"/>
          <p:nvPr/>
        </p:nvPicPr>
        <p:blipFill rotWithShape="1">
          <a:blip r:embed="rId4">
            <a:alphaModFix/>
          </a:blip>
          <a:srcRect b="0" l="22021" r="0" t="0"/>
          <a:stretch/>
        </p:blipFill>
        <p:spPr>
          <a:xfrm>
            <a:off x="7380000" y="272375"/>
            <a:ext cx="4396300" cy="5620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7" name="Shape 707"/>
        <p:cNvGrpSpPr/>
        <p:nvPr/>
      </p:nvGrpSpPr>
      <p:grpSpPr>
        <a:xfrm>
          <a:off x="0" y="0"/>
          <a:ext cx="0" cy="0"/>
          <a:chOff x="0" y="0"/>
          <a:chExt cx="0" cy="0"/>
        </a:xfrm>
      </p:grpSpPr>
      <p:sp>
        <p:nvSpPr>
          <p:cNvPr id="708" name="Shape 708"/>
          <p:cNvSpPr txBox="1"/>
          <p:nvPr>
            <p:ph type="title"/>
          </p:nvPr>
        </p:nvSpPr>
        <p:spPr>
          <a:xfrm>
            <a:off x="415600" y="364766"/>
            <a:ext cx="11360700" cy="763500"/>
          </a:xfrm>
          <a:prstGeom prst="rect">
            <a:avLst/>
          </a:prstGeom>
        </p:spPr>
        <p:txBody>
          <a:bodyPr anchorCtr="0" anchor="t" bIns="91425" lIns="91425" rIns="91425" tIns="91425">
            <a:noAutofit/>
          </a:bodyPr>
          <a:lstStyle/>
          <a:p>
            <a:pPr lvl="0">
              <a:spcBef>
                <a:spcPts val="0"/>
              </a:spcBef>
              <a:buNone/>
            </a:pPr>
            <a:r>
              <a:rPr lang="en-US"/>
              <a:t>Countries &amp; Languages </a:t>
            </a:r>
          </a:p>
        </p:txBody>
      </p:sp>
      <p:pic>
        <p:nvPicPr>
          <p:cNvPr descr="Screen Shot 2017-05-23 at 1.45.34 PM.png" id="709" name="Shape 709"/>
          <p:cNvPicPr preferRelativeResize="0"/>
          <p:nvPr/>
        </p:nvPicPr>
        <p:blipFill>
          <a:blip r:embed="rId3">
            <a:alphaModFix/>
          </a:blip>
          <a:stretch>
            <a:fillRect/>
          </a:stretch>
        </p:blipFill>
        <p:spPr>
          <a:xfrm>
            <a:off x="3242648" y="1536624"/>
            <a:ext cx="5092474" cy="5046800"/>
          </a:xfrm>
          <a:prstGeom prst="rect">
            <a:avLst/>
          </a:prstGeom>
          <a:noFill/>
          <a:ln>
            <a:noFill/>
          </a:ln>
        </p:spPr>
      </p:pic>
      <p:sp>
        <p:nvSpPr>
          <p:cNvPr id="710" name="Shape 710"/>
          <p:cNvSpPr txBox="1"/>
          <p:nvPr/>
        </p:nvSpPr>
        <p:spPr>
          <a:xfrm>
            <a:off x="3138850" y="5106575"/>
            <a:ext cx="1528200" cy="524700"/>
          </a:xfrm>
          <a:prstGeom prst="rect">
            <a:avLst/>
          </a:prstGeom>
          <a:noFill/>
          <a:ln>
            <a:noFill/>
          </a:ln>
        </p:spPr>
        <p:txBody>
          <a:bodyPr anchorCtr="0" anchor="t" bIns="91425" lIns="91425" rIns="91425" tIns="91425">
            <a:noAutofit/>
          </a:bodyPr>
          <a:lstStyle/>
          <a:p>
            <a:pPr lvl="0">
              <a:spcBef>
                <a:spcPts val="0"/>
              </a:spcBef>
              <a:buNone/>
            </a:pPr>
            <a:r>
              <a:rPr lang="en-US"/>
              <a:t>Languages </a:t>
            </a:r>
          </a:p>
        </p:txBody>
      </p:sp>
      <p:sp>
        <p:nvSpPr>
          <p:cNvPr id="711" name="Shape 711"/>
          <p:cNvSpPr txBox="1"/>
          <p:nvPr/>
        </p:nvSpPr>
        <p:spPr>
          <a:xfrm>
            <a:off x="7319600" y="1453350"/>
            <a:ext cx="1951800" cy="369300"/>
          </a:xfrm>
          <a:prstGeom prst="rect">
            <a:avLst/>
          </a:prstGeom>
          <a:noFill/>
          <a:ln>
            <a:noFill/>
          </a:ln>
        </p:spPr>
        <p:txBody>
          <a:bodyPr anchorCtr="0" anchor="t" bIns="91425" lIns="91425" rIns="91425" tIns="91425">
            <a:noAutofit/>
          </a:bodyPr>
          <a:lstStyle/>
          <a:p>
            <a:pPr lvl="0">
              <a:spcBef>
                <a:spcPts val="0"/>
              </a:spcBef>
              <a:buNone/>
            </a:pPr>
            <a:r>
              <a:rPr lang="en-US"/>
              <a:t>Countries</a:t>
            </a:r>
          </a:p>
        </p:txBody>
      </p:sp>
      <p:cxnSp>
        <p:nvCxnSpPr>
          <p:cNvPr id="712" name="Shape 712"/>
          <p:cNvCxnSpPr>
            <a:endCxn id="710" idx="2"/>
          </p:cNvCxnSpPr>
          <p:nvPr/>
        </p:nvCxnSpPr>
        <p:spPr>
          <a:xfrm flipH="1">
            <a:off x="3902950" y="1994075"/>
            <a:ext cx="3772800" cy="3637200"/>
          </a:xfrm>
          <a:prstGeom prst="straightConnector1">
            <a:avLst/>
          </a:prstGeom>
          <a:noFill/>
          <a:ln cap="flat" cmpd="sng" w="9525">
            <a:solidFill>
              <a:schemeClr val="dk2"/>
            </a:solidFill>
            <a:prstDash val="solid"/>
            <a:round/>
            <a:headEnd len="lg" w="lg" type="none"/>
            <a:tailEnd len="lg" w="lg" type="triangle"/>
          </a:ln>
        </p:spPr>
      </p:cxnSp>
      <p:sp>
        <p:nvSpPr>
          <p:cNvPr id="713" name="Shape 713"/>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cxnSp>
        <p:nvCxnSpPr>
          <p:cNvPr id="714" name="Shape 714"/>
          <p:cNvCxnSpPr/>
          <p:nvPr/>
        </p:nvCxnSpPr>
        <p:spPr>
          <a:xfrm flipH="1">
            <a:off x="3787250" y="2213500"/>
            <a:ext cx="4158300" cy="3697800"/>
          </a:xfrm>
          <a:prstGeom prst="straightConnector1">
            <a:avLst/>
          </a:prstGeom>
          <a:noFill/>
          <a:ln cap="flat" cmpd="sng" w="9525">
            <a:solidFill>
              <a:schemeClr val="dk2"/>
            </a:solidFill>
            <a:prstDash val="solid"/>
            <a:round/>
            <a:headEnd len="lg" w="lg" type="none"/>
            <a:tailEnd len="lg" w="lg" type="triangle"/>
          </a:ln>
        </p:spPr>
      </p:cxnSp>
      <p:cxnSp>
        <p:nvCxnSpPr>
          <p:cNvPr id="715" name="Shape 715"/>
          <p:cNvCxnSpPr/>
          <p:nvPr/>
        </p:nvCxnSpPr>
        <p:spPr>
          <a:xfrm flipH="1">
            <a:off x="4055900" y="2738075"/>
            <a:ext cx="3800100" cy="3237000"/>
          </a:xfrm>
          <a:prstGeom prst="straightConnector1">
            <a:avLst/>
          </a:prstGeom>
          <a:noFill/>
          <a:ln cap="flat" cmpd="sng" w="9525">
            <a:solidFill>
              <a:schemeClr val="dk2"/>
            </a:solidFill>
            <a:prstDash val="solid"/>
            <a:round/>
            <a:headEnd len="lg" w="lg" type="none"/>
            <a:tailEnd len="lg" w="lg" type="triangle"/>
          </a:ln>
        </p:spPr>
      </p:cxnSp>
      <p:cxnSp>
        <p:nvCxnSpPr>
          <p:cNvPr id="716" name="Shape 716"/>
          <p:cNvCxnSpPr/>
          <p:nvPr/>
        </p:nvCxnSpPr>
        <p:spPr>
          <a:xfrm flipH="1">
            <a:off x="4081425" y="3109125"/>
            <a:ext cx="3697800" cy="32244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sp>
        <p:nvSpPr>
          <p:cNvPr id="721" name="Shape 721"/>
          <p:cNvSpPr txBox="1"/>
          <p:nvPr>
            <p:ph type="ctrTitle"/>
          </p:nvPr>
        </p:nvSpPr>
        <p:spPr>
          <a:xfrm>
            <a:off x="3768400" y="2819933"/>
            <a:ext cx="3438800" cy="909600"/>
          </a:xfrm>
          <a:prstGeom prst="rect">
            <a:avLst/>
          </a:prstGeom>
          <a:noFill/>
          <a:ln>
            <a:noFill/>
          </a:ln>
        </p:spPr>
        <p:txBody>
          <a:bodyPr anchorCtr="0" anchor="b" bIns="121900" lIns="121900" rIns="121900" tIns="121900">
            <a:noAutofit/>
          </a:bodyPr>
          <a:lstStyle/>
          <a:p>
            <a:pPr indent="0" lvl="0" marL="0" marR="0" rtl="0" algn="ctr">
              <a:lnSpc>
                <a:spcPct val="100000"/>
              </a:lnSpc>
              <a:spcBef>
                <a:spcPts val="0"/>
              </a:spcBef>
              <a:buClr>
                <a:schemeClr val="dk1"/>
              </a:buClr>
              <a:buSzPct val="25000"/>
              <a:buFont typeface="Arial"/>
              <a:buNone/>
            </a:pPr>
            <a:r>
              <a:rPr b="0" i="0" lang="en-US" sz="4800" u="none" cap="none" strike="noStrike">
                <a:solidFill>
                  <a:schemeClr val="dk1"/>
                </a:solidFill>
                <a:latin typeface="Arial"/>
                <a:ea typeface="Arial"/>
                <a:cs typeface="Arial"/>
                <a:sym typeface="Arial"/>
              </a:rPr>
              <a:t>t-SNE</a:t>
            </a:r>
          </a:p>
        </p:txBody>
      </p:sp>
      <p:pic>
        <p:nvPicPr>
          <p:cNvPr id="722" name="Shape 722"/>
          <p:cNvPicPr preferRelativeResize="0"/>
          <p:nvPr/>
        </p:nvPicPr>
        <p:blipFill rotWithShape="1">
          <a:blip r:embed="rId3">
            <a:alphaModFix/>
          </a:blip>
          <a:srcRect b="0" l="0" r="0" t="0"/>
          <a:stretch/>
        </p:blipFill>
        <p:spPr>
          <a:xfrm>
            <a:off x="6603146" y="2382249"/>
            <a:ext cx="1785000" cy="1785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idx="1" type="body"/>
          </p:nvPr>
        </p:nvSpPr>
        <p:spPr>
          <a:xfrm>
            <a:off x="415600" y="319743"/>
            <a:ext cx="11360700" cy="4555200"/>
          </a:xfrm>
          <a:prstGeom prst="rect">
            <a:avLst/>
          </a:prstGeom>
          <a:noFill/>
          <a:ln>
            <a:noFill/>
          </a:ln>
        </p:spPr>
        <p:txBody>
          <a:bodyPr anchorCtr="0" anchor="t" bIns="121900" lIns="121900" rIns="121900" tIns="121900">
            <a:noAutofit/>
          </a:bodyPr>
          <a:lstStyle/>
          <a:p>
            <a:pPr indent="0" lvl="0" marL="0" marR="0" rtl="0" algn="l">
              <a:lnSpc>
                <a:spcPct val="115000"/>
              </a:lnSpc>
              <a:spcBef>
                <a:spcPts val="0"/>
              </a:spcBef>
              <a:spcAft>
                <a:spcPts val="0"/>
              </a:spcAft>
              <a:buClr>
                <a:schemeClr val="dk2"/>
              </a:buClr>
              <a:buSzPct val="25000"/>
              <a:buFont typeface="Arial"/>
              <a:buNone/>
            </a:pPr>
            <a:r>
              <a:rPr b="1" i="0" lang="en-US" sz="3200" u="none" cap="none" strike="noStrike">
                <a:solidFill>
                  <a:srgbClr val="000000"/>
                </a:solidFill>
                <a:latin typeface="Arial"/>
                <a:ea typeface="Arial"/>
                <a:cs typeface="Arial"/>
                <a:sym typeface="Arial"/>
              </a:rPr>
              <a:t>Objective</a:t>
            </a:r>
          </a:p>
          <a:p>
            <a:pPr indent="-381000" lvl="0" marL="457200" marR="0" rtl="0" algn="l">
              <a:lnSpc>
                <a:spcPct val="115000"/>
              </a:lnSpc>
              <a:spcBef>
                <a:spcPts val="2133"/>
              </a:spcBef>
              <a:spcAft>
                <a:spcPts val="0"/>
              </a:spcAft>
              <a:buClr>
                <a:srgbClr val="000000"/>
              </a:buClr>
              <a:buSzPct val="100000"/>
              <a:buFont typeface="Arial"/>
              <a:buChar char="●"/>
            </a:pPr>
            <a:r>
              <a:rPr b="0" i="0" lang="en-US" sz="2400" u="none" cap="none" strike="noStrike">
                <a:solidFill>
                  <a:srgbClr val="000000"/>
                </a:solidFill>
                <a:latin typeface="Arial"/>
                <a:ea typeface="Arial"/>
                <a:cs typeface="Arial"/>
                <a:sym typeface="Arial"/>
              </a:rPr>
              <a:t>Given a collection of N high-dimensional objects x1, x2, …. xN.</a:t>
            </a:r>
          </a:p>
          <a:p>
            <a:pPr indent="-381000" lvl="0" marL="457200" marR="0" rtl="0" algn="l">
              <a:lnSpc>
                <a:spcPct val="115000"/>
              </a:lnSpc>
              <a:spcBef>
                <a:spcPts val="2133"/>
              </a:spcBef>
              <a:spcAft>
                <a:spcPts val="0"/>
              </a:spcAft>
              <a:buClr>
                <a:srgbClr val="000000"/>
              </a:buClr>
              <a:buSzPct val="100000"/>
              <a:buFont typeface="Arial"/>
              <a:buChar char="●"/>
            </a:pPr>
            <a:r>
              <a:rPr b="0" i="0" lang="en-US" sz="2400" u="none" cap="none" strike="noStrike">
                <a:solidFill>
                  <a:srgbClr val="000000"/>
                </a:solidFill>
                <a:latin typeface="Arial"/>
                <a:ea typeface="Arial"/>
                <a:cs typeface="Arial"/>
                <a:sym typeface="Arial"/>
              </a:rPr>
              <a:t>How can we get a feel for how these objects are (relativel</a:t>
            </a:r>
            <a:r>
              <a:rPr lang="en-US">
                <a:solidFill>
                  <a:srgbClr val="000000"/>
                </a:solidFill>
              </a:rPr>
              <a:t>y) </a:t>
            </a:r>
            <a:r>
              <a:rPr b="0" i="0" lang="en-US" sz="2400" u="none" cap="none" strike="noStrike">
                <a:solidFill>
                  <a:srgbClr val="000000"/>
                </a:solidFill>
                <a:latin typeface="Arial"/>
                <a:ea typeface="Arial"/>
                <a:cs typeface="Arial"/>
                <a:sym typeface="Arial"/>
              </a:rPr>
              <a:t>arranged ?</a:t>
            </a:r>
          </a:p>
          <a:p>
            <a:pPr indent="0" lvl="0" marL="0" marR="0" rtl="0" algn="l">
              <a:lnSpc>
                <a:spcPct val="115000"/>
              </a:lnSpc>
              <a:spcBef>
                <a:spcPts val="2133"/>
              </a:spcBef>
              <a:spcAft>
                <a:spcPts val="0"/>
              </a:spcAft>
              <a:buClr>
                <a:schemeClr val="dk2"/>
              </a:buClr>
              <a:buSzPct val="25000"/>
              <a:buFont typeface="Arial"/>
              <a:buNone/>
            </a:pPr>
            <a:r>
              <a:t/>
            </a:r>
            <a:endParaRPr b="0" i="0" sz="2400" u="none" cap="none" strike="noStrike">
              <a:solidFill>
                <a:schemeClr val="dk2"/>
              </a:solidFill>
              <a:latin typeface="Arial"/>
              <a:ea typeface="Arial"/>
              <a:cs typeface="Arial"/>
              <a:sym typeface="Arial"/>
            </a:endParaRPr>
          </a:p>
        </p:txBody>
      </p:sp>
      <p:sp>
        <p:nvSpPr>
          <p:cNvPr id="728" name="Shape 728"/>
          <p:cNvSpPr txBox="1"/>
          <p:nvPr/>
        </p:nvSpPr>
        <p:spPr>
          <a:xfrm>
            <a:off x="5221900" y="2945000"/>
            <a:ext cx="40800" cy="1458799"/>
          </a:xfrm>
          <a:prstGeom prst="rect">
            <a:avLst/>
          </a:prstGeom>
          <a:noFill/>
          <a:ln>
            <a:noFill/>
          </a:ln>
        </p:spPr>
        <p:txBody>
          <a:bodyPr anchorCtr="0" anchor="t" bIns="121900" lIns="121900" rIns="121900" tIns="121900">
            <a:noAutofit/>
          </a:bodyPr>
          <a:lstStyle/>
          <a:p>
            <a:pPr indent="0" lvl="0" marL="0" marR="0" rtl="0" algn="l">
              <a:spcBef>
                <a:spcPts val="0"/>
              </a:spcBef>
              <a:buNone/>
            </a:pPr>
            <a:r>
              <a:t/>
            </a:r>
            <a:endParaRPr sz="1867">
              <a:solidFill>
                <a:srgbClr val="000000"/>
              </a:solidFill>
              <a:latin typeface="Arial"/>
              <a:ea typeface="Arial"/>
              <a:cs typeface="Arial"/>
              <a:sym typeface="Arial"/>
            </a:endParaRPr>
          </a:p>
        </p:txBody>
      </p:sp>
      <p:pic>
        <p:nvPicPr>
          <p:cNvPr id="729" name="Shape 729"/>
          <p:cNvPicPr preferRelativeResize="0"/>
          <p:nvPr/>
        </p:nvPicPr>
        <p:blipFill rotWithShape="1">
          <a:blip r:embed="rId3">
            <a:alphaModFix/>
          </a:blip>
          <a:srcRect b="0" l="0" r="0" t="0"/>
          <a:stretch/>
        </p:blipFill>
        <p:spPr>
          <a:xfrm>
            <a:off x="3682901" y="2950125"/>
            <a:ext cx="3744096" cy="3440130"/>
          </a:xfrm>
          <a:prstGeom prst="rect">
            <a:avLst/>
          </a:prstGeom>
          <a:noFill/>
          <a:ln>
            <a:noFill/>
          </a:ln>
        </p:spPr>
      </p:pic>
      <p:sp>
        <p:nvSpPr>
          <p:cNvPr id="730" name="Shape 73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ph type="title"/>
          </p:nvPr>
        </p:nvSpPr>
        <p:spPr>
          <a:xfrm>
            <a:off x="415600" y="593366"/>
            <a:ext cx="11360700" cy="763500"/>
          </a:xfrm>
          <a:prstGeom prst="rect">
            <a:avLst/>
          </a:prstGeom>
        </p:spPr>
        <p:txBody>
          <a:bodyPr anchorCtr="0" anchor="t" bIns="91425" lIns="91425" rIns="91425" tIns="91425">
            <a:noAutofit/>
          </a:bodyPr>
          <a:lstStyle/>
          <a:p>
            <a:pPr lvl="0">
              <a:spcBef>
                <a:spcPts val="0"/>
              </a:spcBef>
              <a:buNone/>
            </a:pPr>
            <a:r>
              <a:rPr lang="en-US"/>
              <a:t>Introduction</a:t>
            </a:r>
          </a:p>
        </p:txBody>
      </p:sp>
      <p:sp>
        <p:nvSpPr>
          <p:cNvPr id="737" name="Shape 737"/>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228600" lvl="0" marL="457200">
              <a:spcBef>
                <a:spcPts val="0"/>
              </a:spcBef>
              <a:buChar char="●"/>
            </a:pPr>
            <a:r>
              <a:rPr lang="en-US"/>
              <a:t>Build map(low dimension) s.t. distances between points reflect “similarities” in the data :</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indent="-228600" lvl="0" marL="457200">
              <a:spcBef>
                <a:spcPts val="0"/>
              </a:spcBef>
              <a:buChar char="●"/>
            </a:pPr>
            <a:r>
              <a:rPr lang="en-US"/>
              <a:t>Minimize some objective function that measures the discrepancy between similarities in the data and similarities in the map</a:t>
            </a:r>
          </a:p>
        </p:txBody>
      </p:sp>
      <p:sp>
        <p:nvSpPr>
          <p:cNvPr id="738" name="Shape 738"/>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tSNE.png" id="739" name="Shape 739"/>
          <p:cNvPicPr preferRelativeResize="0"/>
          <p:nvPr/>
        </p:nvPicPr>
        <p:blipFill>
          <a:blip r:embed="rId3">
            <a:alphaModFix/>
          </a:blip>
          <a:stretch>
            <a:fillRect/>
          </a:stretch>
        </p:blipFill>
        <p:spPr>
          <a:xfrm>
            <a:off x="2152825" y="2261925"/>
            <a:ext cx="7919626" cy="28975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3" name="Shape 743"/>
        <p:cNvGrpSpPr/>
        <p:nvPr/>
      </p:nvGrpSpPr>
      <p:grpSpPr>
        <a:xfrm>
          <a:off x="0" y="0"/>
          <a:ext cx="0" cy="0"/>
          <a:chOff x="0" y="0"/>
          <a:chExt cx="0" cy="0"/>
        </a:xfrm>
      </p:grpSpPr>
      <p:sp>
        <p:nvSpPr>
          <p:cNvPr id="744" name="Shape 744"/>
          <p:cNvSpPr txBox="1"/>
          <p:nvPr>
            <p:ph type="title"/>
          </p:nvPr>
        </p:nvSpPr>
        <p:spPr>
          <a:xfrm>
            <a:off x="415600" y="2123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Principal Components Analysis</a:t>
            </a:r>
          </a:p>
        </p:txBody>
      </p:sp>
      <p:pic>
        <p:nvPicPr>
          <p:cNvPr id="745" name="Shape 745"/>
          <p:cNvPicPr preferRelativeResize="0"/>
          <p:nvPr/>
        </p:nvPicPr>
        <p:blipFill rotWithShape="1">
          <a:blip r:embed="rId3">
            <a:alphaModFix/>
          </a:blip>
          <a:srcRect b="0" l="0" r="0" t="0"/>
          <a:stretch/>
        </p:blipFill>
        <p:spPr>
          <a:xfrm>
            <a:off x="1533166" y="1231833"/>
            <a:ext cx="7842300" cy="5046900"/>
          </a:xfrm>
          <a:prstGeom prst="rect">
            <a:avLst/>
          </a:prstGeom>
          <a:noFill/>
          <a:ln>
            <a:noFill/>
          </a:ln>
        </p:spPr>
      </p:pic>
      <p:sp>
        <p:nvSpPr>
          <p:cNvPr id="746" name="Shape 74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type="title"/>
          </p:nvPr>
        </p:nvSpPr>
        <p:spPr>
          <a:xfrm>
            <a:off x="415600" y="2885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Principal component analysis</a:t>
            </a:r>
          </a:p>
        </p:txBody>
      </p:sp>
      <p:sp>
        <p:nvSpPr>
          <p:cNvPr id="752" name="Shape 752"/>
          <p:cNvSpPr txBox="1"/>
          <p:nvPr>
            <p:ph idx="1" type="body"/>
          </p:nvPr>
        </p:nvSpPr>
        <p:spPr>
          <a:xfrm>
            <a:off x="415600" y="1298349"/>
            <a:ext cx="11360700" cy="4793400"/>
          </a:xfrm>
          <a:prstGeom prst="rect">
            <a:avLst/>
          </a:prstGeom>
          <a:noFill/>
          <a:ln>
            <a:noFill/>
          </a:ln>
        </p:spPr>
        <p:txBody>
          <a:bodyPr anchorCtr="0" anchor="t" bIns="121900" lIns="121900" rIns="121900" tIns="121900">
            <a:noAutofit/>
          </a:bodyPr>
          <a:lstStyle/>
          <a:p>
            <a:pPr indent="-381000" lvl="0" marL="457200" marR="0" rtl="0" algn="l">
              <a:lnSpc>
                <a:spcPct val="115000"/>
              </a:lnSpc>
              <a:spcBef>
                <a:spcPts val="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PCA mainly tries to preserve large pairwise distances in the map.</a:t>
            </a:r>
          </a:p>
          <a:p>
            <a:pPr indent="-228600" lvl="0" marL="457200" marR="0" rtl="0" algn="l">
              <a:lnSpc>
                <a:spcPct val="115000"/>
              </a:lnSpc>
              <a:spcBef>
                <a:spcPts val="0"/>
              </a:spcBef>
              <a:spcAft>
                <a:spcPts val="0"/>
              </a:spcAft>
              <a:buClr>
                <a:schemeClr val="dk1"/>
              </a:buClr>
              <a:buChar char="●"/>
            </a:pPr>
            <a:r>
              <a:rPr lang="en-US">
                <a:solidFill>
                  <a:schemeClr val="dk1"/>
                </a:solidFill>
              </a:rPr>
              <a:t>Is that what we want ?</a:t>
            </a:r>
            <a:r>
              <a:rPr b="0" i="0" lang="en-US" sz="2400" u="none" cap="none" strike="noStrike">
                <a:solidFill>
                  <a:schemeClr val="dk1"/>
                </a:solidFill>
                <a:latin typeface="Arial"/>
                <a:ea typeface="Arial"/>
                <a:cs typeface="Arial"/>
                <a:sym typeface="Arial"/>
              </a:rPr>
              <a:t> </a:t>
            </a:r>
          </a:p>
        </p:txBody>
      </p:sp>
      <p:pic>
        <p:nvPicPr>
          <p:cNvPr id="753" name="Shape 753"/>
          <p:cNvPicPr preferRelativeResize="0"/>
          <p:nvPr/>
        </p:nvPicPr>
        <p:blipFill rotWithShape="1">
          <a:blip r:embed="rId3">
            <a:alphaModFix/>
          </a:blip>
          <a:srcRect b="0" l="0" r="0" t="0"/>
          <a:stretch/>
        </p:blipFill>
        <p:spPr>
          <a:xfrm>
            <a:off x="3449728" y="2508661"/>
            <a:ext cx="4374963" cy="3375464"/>
          </a:xfrm>
          <a:prstGeom prst="rect">
            <a:avLst/>
          </a:prstGeom>
          <a:noFill/>
          <a:ln>
            <a:noFill/>
          </a:ln>
        </p:spPr>
      </p:pic>
      <p:sp>
        <p:nvSpPr>
          <p:cNvPr id="754" name="Shape 754"/>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838200" y="86158"/>
            <a:ext cx="10515599" cy="921234"/>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Distributional representations</a:t>
            </a:r>
          </a:p>
        </p:txBody>
      </p:sp>
      <p:sp>
        <p:nvSpPr>
          <p:cNvPr id="151" name="Shape 151"/>
          <p:cNvSpPr txBox="1"/>
          <p:nvPr>
            <p:ph idx="1" type="body"/>
          </p:nvPr>
        </p:nvSpPr>
        <p:spPr>
          <a:xfrm>
            <a:off x="838199" y="1143700"/>
            <a:ext cx="10716492" cy="4962628"/>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Linguistic aspect.</a:t>
            </a:r>
          </a:p>
          <a:p>
            <a:pPr indent="-2286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Based on co-occurrence/ context </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Distributional hypothesis: </a:t>
            </a:r>
            <a:r>
              <a:rPr b="0" i="1" lang="en-US" sz="2800" u="none" cap="none" strike="noStrike">
                <a:solidFill>
                  <a:schemeClr val="dk1"/>
                </a:solidFill>
                <a:latin typeface="Times New Roman"/>
                <a:ea typeface="Times New Roman"/>
                <a:cs typeface="Times New Roman"/>
                <a:sym typeface="Times New Roman"/>
              </a:rPr>
              <a:t>linguistic units with similar distributions have similar meanings.</a:t>
            </a:r>
          </a:p>
          <a:p>
            <a:pPr indent="-228600" lvl="0" marL="228600" marR="0" rtl="0" algn="l">
              <a:lnSpc>
                <a:spcPct val="90000"/>
              </a:lnSpc>
              <a:spcBef>
                <a:spcPts val="1000"/>
              </a:spcBef>
              <a:spcAft>
                <a:spcPts val="0"/>
              </a:spcAft>
              <a:buClr>
                <a:schemeClr val="dk1"/>
              </a:buClr>
              <a:buSzPct val="100000"/>
              <a:buFont typeface="Arial"/>
              <a:buNone/>
            </a:pPr>
            <a:r>
              <a:t/>
            </a:r>
            <a:endParaRPr b="0" i="1" sz="28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 The distributional property is usually induced from document or context or textual vicinity (like sliding window).</a:t>
            </a:r>
          </a:p>
          <a:p>
            <a:pPr indent="-228600" lvl="0" marL="228600" marR="0" rtl="0" algn="l">
              <a:lnSpc>
                <a:spcPct val="90000"/>
              </a:lnSpc>
              <a:spcBef>
                <a:spcPts val="1000"/>
              </a:spcBef>
              <a:spcAft>
                <a:spcPts val="0"/>
              </a:spcAft>
              <a:buClr>
                <a:schemeClr val="dk1"/>
              </a:buClr>
              <a:buSzPct val="100000"/>
              <a:buFont typeface="Arial"/>
              <a:buNone/>
            </a:pPr>
            <a:r>
              <a:t/>
            </a:r>
            <a:endParaRPr b="0" i="1"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52" name="Shape 152"/>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ph type="title"/>
          </p:nvPr>
        </p:nvSpPr>
        <p:spPr>
          <a:xfrm>
            <a:off x="415650" y="241941"/>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Goals</a:t>
            </a:r>
          </a:p>
        </p:txBody>
      </p:sp>
      <p:sp>
        <p:nvSpPr>
          <p:cNvPr id="760" name="Shape 760"/>
          <p:cNvSpPr txBox="1"/>
          <p:nvPr>
            <p:ph idx="1" type="body"/>
          </p:nvPr>
        </p:nvSpPr>
        <p:spPr>
          <a:xfrm>
            <a:off x="415600" y="1079433"/>
            <a:ext cx="11360700" cy="4555200"/>
          </a:xfrm>
          <a:prstGeom prst="rect">
            <a:avLst/>
          </a:prstGeom>
          <a:noFill/>
          <a:ln>
            <a:noFill/>
          </a:ln>
        </p:spPr>
        <p:txBody>
          <a:bodyPr anchorCtr="0" anchor="t" bIns="121900" lIns="121900" rIns="121900" tIns="121900">
            <a:noAutofit/>
          </a:bodyPr>
          <a:lstStyle/>
          <a:p>
            <a:pPr indent="-381000" lvl="0" marL="457200" marR="0" rtl="0" algn="l">
              <a:lnSpc>
                <a:spcPct val="115000"/>
              </a:lnSpc>
              <a:spcBef>
                <a:spcPts val="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Preser</a:t>
            </a:r>
            <a:r>
              <a:rPr lang="en-US">
                <a:solidFill>
                  <a:schemeClr val="dk1"/>
                </a:solidFill>
              </a:rPr>
              <a:t>ve Distances</a:t>
            </a:r>
          </a:p>
          <a:p>
            <a:pPr indent="-381000" lvl="0" marL="457200" marR="0" rtl="0" algn="l">
              <a:lnSpc>
                <a:spcPct val="115000"/>
              </a:lnSpc>
              <a:spcBef>
                <a:spcPts val="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Preservation Neighborhood of each point</a:t>
            </a:r>
          </a:p>
          <a:p>
            <a:pPr indent="0" lvl="0" marL="0" marR="0" rtl="0" algn="l">
              <a:lnSpc>
                <a:spcPct val="115000"/>
              </a:lnSpc>
              <a:spcBef>
                <a:spcPts val="2133"/>
              </a:spcBef>
              <a:spcAft>
                <a:spcPts val="0"/>
              </a:spcAft>
              <a:buClr>
                <a:schemeClr val="dk2"/>
              </a:buClr>
              <a:buSzPct val="25000"/>
              <a:buFont typeface="Arial"/>
              <a:buNone/>
            </a:pPr>
            <a:r>
              <a:rPr b="0" i="0" lang="en-US" sz="2400" u="none" cap="none" strike="noStrike">
                <a:solidFill>
                  <a:schemeClr val="dk1"/>
                </a:solidFill>
                <a:latin typeface="Arial"/>
                <a:ea typeface="Arial"/>
                <a:cs typeface="Arial"/>
                <a:sym typeface="Arial"/>
              </a:rPr>
              <a:t>	</a:t>
            </a:r>
          </a:p>
        </p:txBody>
      </p:sp>
      <p:pic>
        <p:nvPicPr>
          <p:cNvPr id="761" name="Shape 761"/>
          <p:cNvPicPr preferRelativeResize="0"/>
          <p:nvPr/>
        </p:nvPicPr>
        <p:blipFill rotWithShape="1">
          <a:blip r:embed="rId3">
            <a:alphaModFix/>
          </a:blip>
          <a:srcRect b="0" l="0" r="0" t="0"/>
          <a:stretch/>
        </p:blipFill>
        <p:spPr>
          <a:xfrm>
            <a:off x="3125683" y="2135516"/>
            <a:ext cx="5169000" cy="3759300"/>
          </a:xfrm>
          <a:prstGeom prst="rect">
            <a:avLst/>
          </a:prstGeom>
          <a:noFill/>
          <a:ln>
            <a:noFill/>
          </a:ln>
        </p:spPr>
      </p:pic>
      <p:sp>
        <p:nvSpPr>
          <p:cNvPr id="762" name="Shape 76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7" name="Shape 767"/>
        <p:cNvGrpSpPr/>
        <p:nvPr/>
      </p:nvGrpSpPr>
      <p:grpSpPr>
        <a:xfrm>
          <a:off x="0" y="0"/>
          <a:ext cx="0" cy="0"/>
          <a:chOff x="0" y="0"/>
          <a:chExt cx="0" cy="0"/>
        </a:xfrm>
      </p:grpSpPr>
      <p:sp>
        <p:nvSpPr>
          <p:cNvPr id="768" name="Shape 768"/>
          <p:cNvSpPr txBox="1"/>
          <p:nvPr>
            <p:ph type="title"/>
          </p:nvPr>
        </p:nvSpPr>
        <p:spPr>
          <a:xfrm>
            <a:off x="415600" y="440966"/>
            <a:ext cx="11360700" cy="763500"/>
          </a:xfrm>
          <a:prstGeom prst="rect">
            <a:avLst/>
          </a:prstGeom>
        </p:spPr>
        <p:txBody>
          <a:bodyPr anchorCtr="0" anchor="t" bIns="91425" lIns="91425" rIns="91425" tIns="91425">
            <a:noAutofit/>
          </a:bodyPr>
          <a:lstStyle/>
          <a:p>
            <a:pPr lvl="0">
              <a:spcBef>
                <a:spcPts val="0"/>
              </a:spcBef>
              <a:buNone/>
            </a:pPr>
            <a:r>
              <a:rPr lang="en-US"/>
              <a:t>t-SNE High dimension</a:t>
            </a:r>
          </a:p>
        </p:txBody>
      </p:sp>
      <p:sp>
        <p:nvSpPr>
          <p:cNvPr id="769" name="Shape 769"/>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228600" lvl="0" marL="457200">
              <a:spcBef>
                <a:spcPts val="0"/>
              </a:spcBef>
              <a:buClr>
                <a:srgbClr val="000000"/>
              </a:buClr>
              <a:buChar char="●"/>
            </a:pPr>
            <a:r>
              <a:rPr lang="en-US">
                <a:solidFill>
                  <a:srgbClr val="000000"/>
                </a:solidFill>
              </a:rPr>
              <a:t>Measure pairwise similarities between high </a:t>
            </a:r>
            <a:r>
              <a:rPr lang="en-US">
                <a:solidFill>
                  <a:srgbClr val="000000"/>
                </a:solidFill>
              </a:rPr>
              <a:t>dimensional</a:t>
            </a:r>
            <a:r>
              <a:rPr lang="en-US">
                <a:solidFill>
                  <a:srgbClr val="000000"/>
                </a:solidFill>
              </a:rPr>
              <a:t> objects</a:t>
            </a:r>
          </a:p>
          <a:p>
            <a:pPr lvl="0">
              <a:spcBef>
                <a:spcPts val="0"/>
              </a:spcBef>
              <a:buNone/>
            </a:pPr>
            <a:r>
              <a:t/>
            </a:r>
            <a:endParaRPr/>
          </a:p>
        </p:txBody>
      </p:sp>
      <p:sp>
        <p:nvSpPr>
          <p:cNvPr id="770" name="Shape 77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id="771" name="Shape 771"/>
          <p:cNvPicPr preferRelativeResize="0"/>
          <p:nvPr/>
        </p:nvPicPr>
        <p:blipFill rotWithShape="1">
          <a:blip r:embed="rId3">
            <a:alphaModFix/>
          </a:blip>
          <a:srcRect b="0" l="0" r="0" t="0"/>
          <a:stretch/>
        </p:blipFill>
        <p:spPr>
          <a:xfrm>
            <a:off x="1072733" y="2213216"/>
            <a:ext cx="5169000" cy="3759300"/>
          </a:xfrm>
          <a:prstGeom prst="rect">
            <a:avLst/>
          </a:prstGeom>
          <a:noFill/>
          <a:ln>
            <a:noFill/>
          </a:ln>
        </p:spPr>
      </p:pic>
      <p:sp>
        <p:nvSpPr>
          <p:cNvPr id="772" name="Shape 772"/>
          <p:cNvSpPr/>
          <p:nvPr/>
        </p:nvSpPr>
        <p:spPr>
          <a:xfrm>
            <a:off x="3917275" y="4061525"/>
            <a:ext cx="2052900" cy="1753500"/>
          </a:xfrm>
          <a:prstGeom prst="ellipse">
            <a:avLst/>
          </a:prstGeom>
          <a:noFill/>
          <a:ln cap="flat" cmpd="sng" w="28575">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 Shot 2017-05-22 at 5.07.22 PM.png" id="773" name="Shape 773"/>
          <p:cNvPicPr preferRelativeResize="0"/>
          <p:nvPr/>
        </p:nvPicPr>
        <p:blipFill rotWithShape="1">
          <a:blip r:embed="rId4">
            <a:alphaModFix/>
          </a:blip>
          <a:srcRect b="0" l="0" r="0" t="0"/>
          <a:stretch/>
        </p:blipFill>
        <p:spPr>
          <a:xfrm>
            <a:off x="6718062" y="5489250"/>
            <a:ext cx="4102200" cy="930000"/>
          </a:xfrm>
          <a:prstGeom prst="rect">
            <a:avLst/>
          </a:prstGeom>
          <a:noFill/>
          <a:ln>
            <a:noFill/>
          </a:ln>
        </p:spPr>
      </p:pic>
      <p:cxnSp>
        <p:nvCxnSpPr>
          <p:cNvPr id="774" name="Shape 774"/>
          <p:cNvCxnSpPr/>
          <p:nvPr/>
        </p:nvCxnSpPr>
        <p:spPr>
          <a:xfrm>
            <a:off x="5237825" y="4871625"/>
            <a:ext cx="3528900" cy="865500"/>
          </a:xfrm>
          <a:prstGeom prst="straightConnector1">
            <a:avLst/>
          </a:prstGeom>
          <a:noFill/>
          <a:ln cap="flat" cmpd="sng" w="9525">
            <a:solidFill>
              <a:srgbClr val="FF0000"/>
            </a:solidFill>
            <a:prstDash val="solid"/>
            <a:round/>
            <a:headEnd len="lg" w="lg" type="none"/>
            <a:tailEnd len="lg" w="lg" type="triangle"/>
          </a:ln>
        </p:spPr>
      </p:cxnSp>
      <p:cxnSp>
        <p:nvCxnSpPr>
          <p:cNvPr id="775" name="Shape 775"/>
          <p:cNvCxnSpPr/>
          <p:nvPr/>
        </p:nvCxnSpPr>
        <p:spPr>
          <a:xfrm>
            <a:off x="5936950" y="4461025"/>
            <a:ext cx="3318000" cy="1242900"/>
          </a:xfrm>
          <a:prstGeom prst="straightConnector1">
            <a:avLst/>
          </a:prstGeom>
          <a:noFill/>
          <a:ln cap="flat" cmpd="sng" w="9525">
            <a:solidFill>
              <a:srgbClr val="FF0000"/>
            </a:solidFill>
            <a:prstDash val="solid"/>
            <a:round/>
            <a:headEnd len="lg" w="lg" type="none"/>
            <a:tailEnd len="lg" w="lg" type="triangle"/>
          </a:ln>
        </p:spPr>
      </p:cxnSp>
      <p:sp>
        <p:nvSpPr>
          <p:cNvPr id="776" name="Shape 776"/>
          <p:cNvSpPr txBox="1"/>
          <p:nvPr/>
        </p:nvSpPr>
        <p:spPr>
          <a:xfrm>
            <a:off x="5114050" y="4242050"/>
            <a:ext cx="459600" cy="471300"/>
          </a:xfrm>
          <a:prstGeom prst="rect">
            <a:avLst/>
          </a:prstGeom>
          <a:noFill/>
          <a:ln>
            <a:noFill/>
          </a:ln>
        </p:spPr>
        <p:txBody>
          <a:bodyPr anchorCtr="0" anchor="t" bIns="91425" lIns="91425" rIns="91425" tIns="91425">
            <a:noAutofit/>
          </a:bodyPr>
          <a:lstStyle/>
          <a:p>
            <a:pPr lvl="0">
              <a:spcBef>
                <a:spcPts val="0"/>
              </a:spcBef>
              <a:buNone/>
            </a:pPr>
            <a:r>
              <a:rPr b="1" lang="en-US" sz="1800"/>
              <a:t>x</a:t>
            </a:r>
            <a:r>
              <a:rPr b="1" baseline="-25000" lang="en-US" sz="1800"/>
              <a:t>i</a:t>
            </a:r>
            <a:r>
              <a:rPr baseline="-25000" lang="en-US"/>
              <a:t> </a:t>
            </a:r>
          </a:p>
        </p:txBody>
      </p:sp>
      <p:sp>
        <p:nvSpPr>
          <p:cNvPr id="777" name="Shape 777"/>
          <p:cNvSpPr txBox="1"/>
          <p:nvPr/>
        </p:nvSpPr>
        <p:spPr>
          <a:xfrm>
            <a:off x="4713925" y="3475325"/>
            <a:ext cx="459600" cy="471300"/>
          </a:xfrm>
          <a:prstGeom prst="rect">
            <a:avLst/>
          </a:prstGeom>
          <a:noFill/>
          <a:ln>
            <a:noFill/>
          </a:ln>
        </p:spPr>
        <p:txBody>
          <a:bodyPr anchorCtr="0" anchor="t" bIns="91425" lIns="91425" rIns="91425" tIns="91425">
            <a:noAutofit/>
          </a:bodyPr>
          <a:lstStyle/>
          <a:p>
            <a:pPr lvl="0" rtl="0">
              <a:spcBef>
                <a:spcPts val="0"/>
              </a:spcBef>
              <a:buNone/>
            </a:pPr>
            <a:r>
              <a:rPr b="1" lang="en-US" sz="1800"/>
              <a:t>x</a:t>
            </a:r>
            <a:r>
              <a:rPr b="1" baseline="-25000" lang="en-US" sz="1800"/>
              <a:t>j</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ph type="title"/>
          </p:nvPr>
        </p:nvSpPr>
        <p:spPr>
          <a:xfrm>
            <a:off x="415600" y="401691"/>
            <a:ext cx="11360700" cy="763500"/>
          </a:xfrm>
          <a:prstGeom prst="rect">
            <a:avLst/>
          </a:prstGeom>
        </p:spPr>
        <p:txBody>
          <a:bodyPr anchorCtr="0" anchor="t" bIns="91425" lIns="91425" rIns="91425" tIns="91425">
            <a:noAutofit/>
          </a:bodyPr>
          <a:lstStyle/>
          <a:p>
            <a:pPr lvl="0">
              <a:spcBef>
                <a:spcPts val="0"/>
              </a:spcBef>
              <a:buClr>
                <a:schemeClr val="dk1"/>
              </a:buClr>
              <a:buSzPct val="29729"/>
              <a:buFont typeface="Arial"/>
              <a:buNone/>
            </a:pPr>
            <a:r>
              <a:rPr lang="en-US"/>
              <a:t>t-SNE Lower dimension</a:t>
            </a:r>
          </a:p>
          <a:p>
            <a:pPr lvl="0" rtl="0">
              <a:spcBef>
                <a:spcPts val="0"/>
              </a:spcBef>
              <a:buNone/>
            </a:pPr>
            <a:r>
              <a:t/>
            </a:r>
            <a:endParaRPr/>
          </a:p>
          <a:p>
            <a:pPr lvl="0" rtl="0">
              <a:spcBef>
                <a:spcPts val="0"/>
              </a:spcBef>
              <a:buNone/>
            </a:pPr>
            <a:r>
              <a:t/>
            </a:r>
            <a:endParaRPr/>
          </a:p>
        </p:txBody>
      </p:sp>
      <p:sp>
        <p:nvSpPr>
          <p:cNvPr id="784" name="Shape 784"/>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Measure pairwise similarities between low dimensional map points</a:t>
            </a:r>
          </a:p>
          <a:p>
            <a:pPr lvl="0" rtl="0">
              <a:spcBef>
                <a:spcPts val="0"/>
              </a:spcBef>
              <a:buNone/>
            </a:pPr>
            <a:r>
              <a:t/>
            </a:r>
            <a:endParaRPr/>
          </a:p>
        </p:txBody>
      </p:sp>
      <p:sp>
        <p:nvSpPr>
          <p:cNvPr id="785" name="Shape 785"/>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pic>
        <p:nvPicPr>
          <p:cNvPr descr="Screen Shot 2017-05-24 at 10.32.39 AM.png" id="786" name="Shape 786"/>
          <p:cNvPicPr preferRelativeResize="0"/>
          <p:nvPr/>
        </p:nvPicPr>
        <p:blipFill>
          <a:blip r:embed="rId3">
            <a:alphaModFix/>
          </a:blip>
          <a:stretch>
            <a:fillRect/>
          </a:stretch>
        </p:blipFill>
        <p:spPr>
          <a:xfrm>
            <a:off x="1717375" y="2369350"/>
            <a:ext cx="4459600" cy="3722474"/>
          </a:xfrm>
          <a:prstGeom prst="rect">
            <a:avLst/>
          </a:prstGeom>
          <a:noFill/>
          <a:ln>
            <a:noFill/>
          </a:ln>
        </p:spPr>
      </p:pic>
      <p:pic>
        <p:nvPicPr>
          <p:cNvPr descr="Screen Shot 2017-05-22 at 5.08.31 PM.png" id="787" name="Shape 787"/>
          <p:cNvPicPr preferRelativeResize="0"/>
          <p:nvPr/>
        </p:nvPicPr>
        <p:blipFill rotWithShape="1">
          <a:blip r:embed="rId4">
            <a:alphaModFix/>
          </a:blip>
          <a:srcRect b="0" l="0" r="0" t="0"/>
          <a:stretch/>
        </p:blipFill>
        <p:spPr>
          <a:xfrm>
            <a:off x="6569474" y="5423075"/>
            <a:ext cx="3642300" cy="1128000"/>
          </a:xfrm>
          <a:prstGeom prst="rect">
            <a:avLst/>
          </a:prstGeom>
          <a:noFill/>
          <a:ln>
            <a:noFill/>
          </a:ln>
        </p:spPr>
      </p:pic>
      <p:cxnSp>
        <p:nvCxnSpPr>
          <p:cNvPr id="788" name="Shape 788"/>
          <p:cNvCxnSpPr/>
          <p:nvPr/>
        </p:nvCxnSpPr>
        <p:spPr>
          <a:xfrm>
            <a:off x="4816125" y="4782850"/>
            <a:ext cx="3628800" cy="943200"/>
          </a:xfrm>
          <a:prstGeom prst="straightConnector1">
            <a:avLst/>
          </a:prstGeom>
          <a:noFill/>
          <a:ln cap="flat" cmpd="sng" w="9525">
            <a:solidFill>
              <a:srgbClr val="FF0000"/>
            </a:solidFill>
            <a:prstDash val="solid"/>
            <a:round/>
            <a:headEnd len="lg" w="lg" type="none"/>
            <a:tailEnd len="lg" w="lg" type="triangle"/>
          </a:ln>
        </p:spPr>
      </p:cxnSp>
      <p:cxnSp>
        <p:nvCxnSpPr>
          <p:cNvPr id="789" name="Shape 789"/>
          <p:cNvCxnSpPr/>
          <p:nvPr/>
        </p:nvCxnSpPr>
        <p:spPr>
          <a:xfrm>
            <a:off x="4549800" y="4172500"/>
            <a:ext cx="4394400" cy="1531200"/>
          </a:xfrm>
          <a:prstGeom prst="straightConnector1">
            <a:avLst/>
          </a:prstGeom>
          <a:noFill/>
          <a:ln cap="flat" cmpd="sng" w="9525">
            <a:solidFill>
              <a:srgbClr val="FF0000"/>
            </a:solidFill>
            <a:prstDash val="solid"/>
            <a:round/>
            <a:headEnd len="lg" w="lg" type="none"/>
            <a:tailEnd len="lg" w="lg"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4" name="Shape 794"/>
        <p:cNvGrpSpPr/>
        <p:nvPr/>
      </p:nvGrpSpPr>
      <p:grpSpPr>
        <a:xfrm>
          <a:off x="0" y="0"/>
          <a:ext cx="0" cy="0"/>
          <a:chOff x="0" y="0"/>
          <a:chExt cx="0" cy="0"/>
        </a:xfrm>
      </p:grpSpPr>
      <p:sp>
        <p:nvSpPr>
          <p:cNvPr id="795" name="Shape 795"/>
          <p:cNvSpPr txBox="1"/>
          <p:nvPr>
            <p:ph type="title"/>
          </p:nvPr>
        </p:nvSpPr>
        <p:spPr>
          <a:xfrm>
            <a:off x="415600" y="59966"/>
            <a:ext cx="11360700" cy="763500"/>
          </a:xfrm>
          <a:prstGeom prst="rect">
            <a:avLst/>
          </a:prstGeom>
        </p:spPr>
        <p:txBody>
          <a:bodyPr anchorCtr="0" anchor="t" bIns="91425" lIns="91425" rIns="91425" tIns="91425">
            <a:noAutofit/>
          </a:bodyPr>
          <a:lstStyle/>
          <a:p>
            <a:pPr lvl="0">
              <a:spcBef>
                <a:spcPts val="0"/>
              </a:spcBef>
              <a:buNone/>
            </a:pPr>
            <a:r>
              <a:rPr lang="en-US"/>
              <a:t>t-SNE</a:t>
            </a:r>
          </a:p>
        </p:txBody>
      </p:sp>
      <p:sp>
        <p:nvSpPr>
          <p:cNvPr id="796" name="Shape 796"/>
          <p:cNvSpPr txBox="1"/>
          <p:nvPr>
            <p:ph idx="1" type="body"/>
          </p:nvPr>
        </p:nvSpPr>
        <p:spPr>
          <a:xfrm>
            <a:off x="415600" y="927033"/>
            <a:ext cx="11360700" cy="4555200"/>
          </a:xfrm>
          <a:prstGeom prst="rect">
            <a:avLst/>
          </a:prstGeom>
        </p:spPr>
        <p:txBody>
          <a:bodyPr anchorCtr="0" anchor="t" bIns="91425" lIns="91425" rIns="91425" tIns="91425">
            <a:noAutofit/>
          </a:bodyPr>
          <a:lstStyle/>
          <a:p>
            <a:pPr indent="-228600" lvl="0" marL="457200" rtl="0">
              <a:spcBef>
                <a:spcPts val="0"/>
              </a:spcBef>
              <a:buChar char="●"/>
            </a:pPr>
            <a:r>
              <a:rPr lang="en-US"/>
              <a:t>We have </a:t>
            </a:r>
            <a:r>
              <a:rPr lang="en-US"/>
              <a:t>measure of </a:t>
            </a:r>
            <a:r>
              <a:rPr lang="en-US"/>
              <a:t>similarity of data points in High </a:t>
            </a:r>
            <a:r>
              <a:rPr lang="en-US"/>
              <a:t>Dimension</a:t>
            </a:r>
          </a:p>
          <a:p>
            <a:pPr lvl="0" rtl="0">
              <a:spcBef>
                <a:spcPts val="0"/>
              </a:spcBef>
              <a:buNone/>
            </a:pPr>
            <a:r>
              <a:t/>
            </a:r>
            <a:endParaRPr/>
          </a:p>
          <a:p>
            <a:pPr indent="-228600" lvl="0" marL="457200" rtl="0">
              <a:spcBef>
                <a:spcPts val="0"/>
              </a:spcBef>
              <a:buChar char="●"/>
            </a:pPr>
            <a:r>
              <a:rPr lang="en-US"/>
              <a:t>We have measure of s</a:t>
            </a:r>
            <a:r>
              <a:rPr lang="en-US"/>
              <a:t>imilarity of data points in Low Dimension</a:t>
            </a:r>
          </a:p>
          <a:p>
            <a:pPr lvl="0" rtl="0">
              <a:spcBef>
                <a:spcPts val="0"/>
              </a:spcBef>
              <a:buNone/>
            </a:pPr>
            <a:r>
              <a:t/>
            </a:r>
            <a:endParaRPr/>
          </a:p>
          <a:p>
            <a:pPr indent="-228600" lvl="0" marL="457200" rtl="0">
              <a:spcBef>
                <a:spcPts val="0"/>
              </a:spcBef>
              <a:buChar char="●"/>
            </a:pPr>
            <a:r>
              <a:rPr lang="en-US"/>
              <a:t>We need a distance measure between the two.</a:t>
            </a:r>
          </a:p>
          <a:p>
            <a:pPr lvl="0" rtl="0">
              <a:spcBef>
                <a:spcPts val="0"/>
              </a:spcBef>
              <a:buNone/>
            </a:pPr>
            <a:r>
              <a:t/>
            </a:r>
            <a:endParaRPr/>
          </a:p>
          <a:p>
            <a:pPr indent="-228600" lvl="0" marL="457200" rtl="0">
              <a:spcBef>
                <a:spcPts val="0"/>
              </a:spcBef>
              <a:buChar char="●"/>
            </a:pPr>
            <a:r>
              <a:rPr lang="en-US"/>
              <a:t>Once we have distance measure, all we want is : to minimize it  </a:t>
            </a:r>
          </a:p>
        </p:txBody>
      </p:sp>
      <p:sp>
        <p:nvSpPr>
          <p:cNvPr id="797" name="Shape 79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2 at 5.07.22 PM.png" id="798" name="Shape 798"/>
          <p:cNvPicPr preferRelativeResize="0"/>
          <p:nvPr/>
        </p:nvPicPr>
        <p:blipFill rotWithShape="1">
          <a:blip r:embed="rId3">
            <a:alphaModFix/>
          </a:blip>
          <a:srcRect b="0" l="0" r="0" t="0"/>
          <a:stretch/>
        </p:blipFill>
        <p:spPr>
          <a:xfrm>
            <a:off x="4044862" y="1550400"/>
            <a:ext cx="4102200" cy="929999"/>
          </a:xfrm>
          <a:prstGeom prst="rect">
            <a:avLst/>
          </a:prstGeom>
          <a:noFill/>
          <a:ln>
            <a:noFill/>
          </a:ln>
        </p:spPr>
      </p:pic>
      <p:pic>
        <p:nvPicPr>
          <p:cNvPr descr="Screen Shot 2017-05-22 at 5.08.31 PM.png" id="799" name="Shape 799"/>
          <p:cNvPicPr preferRelativeResize="0"/>
          <p:nvPr/>
        </p:nvPicPr>
        <p:blipFill rotWithShape="1">
          <a:blip r:embed="rId4">
            <a:alphaModFix/>
          </a:blip>
          <a:srcRect b="0" l="0" r="0" t="0"/>
          <a:stretch/>
        </p:blipFill>
        <p:spPr>
          <a:xfrm>
            <a:off x="4274799" y="2804800"/>
            <a:ext cx="3642300" cy="11279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sp>
        <p:nvSpPr>
          <p:cNvPr id="804" name="Shape 804"/>
          <p:cNvSpPr txBox="1"/>
          <p:nvPr>
            <p:ph type="title"/>
          </p:nvPr>
        </p:nvSpPr>
        <p:spPr>
          <a:xfrm>
            <a:off x="415600" y="1361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One possible choice - </a:t>
            </a:r>
            <a:r>
              <a:rPr b="0" i="0" lang="en-US" sz="3733" u="none" cap="none" strike="noStrike">
                <a:solidFill>
                  <a:schemeClr val="dk1"/>
                </a:solidFill>
                <a:latin typeface="Arial"/>
                <a:ea typeface="Arial"/>
                <a:cs typeface="Arial"/>
                <a:sym typeface="Arial"/>
              </a:rPr>
              <a:t>KL divergence</a:t>
            </a:r>
          </a:p>
        </p:txBody>
      </p:sp>
      <p:sp>
        <p:nvSpPr>
          <p:cNvPr id="805" name="Shape 805"/>
          <p:cNvSpPr txBox="1"/>
          <p:nvPr>
            <p:ph idx="1" type="body"/>
          </p:nvPr>
        </p:nvSpPr>
        <p:spPr>
          <a:xfrm>
            <a:off x="415600" y="1155633"/>
            <a:ext cx="11360700" cy="4555200"/>
          </a:xfrm>
          <a:prstGeom prst="rect">
            <a:avLst/>
          </a:prstGeom>
          <a:noFill/>
          <a:ln>
            <a:noFill/>
          </a:ln>
        </p:spPr>
        <p:txBody>
          <a:bodyPr anchorCtr="0" anchor="t" bIns="121900" lIns="121900" rIns="121900" tIns="121900">
            <a:noAutofit/>
          </a:bodyPr>
          <a:lstStyle/>
          <a:p>
            <a:pPr indent="-469884" lvl="0" marL="609584" rtl="0">
              <a:lnSpc>
                <a:spcPct val="100000"/>
              </a:lnSpc>
              <a:spcBef>
                <a:spcPts val="2133"/>
              </a:spcBef>
              <a:spcAft>
                <a:spcPts val="0"/>
              </a:spcAft>
              <a:buClr>
                <a:schemeClr val="dk1"/>
              </a:buClr>
              <a:buSzPct val="100000"/>
              <a:buFont typeface="Arial"/>
              <a:buChar char="●"/>
            </a:pPr>
            <a:r>
              <a:rPr lang="en-US">
                <a:solidFill>
                  <a:srgbClr val="222222"/>
                </a:solidFill>
                <a:highlight>
                  <a:srgbClr val="FFFFFF"/>
                </a:highlight>
              </a:rPr>
              <a:t>It’s a measure of how one probability distribution diverges from a second expected probability distribution</a:t>
            </a:r>
          </a:p>
        </p:txBody>
      </p:sp>
      <p:pic>
        <p:nvPicPr>
          <p:cNvPr descr="Screen Shot 2017-05-22 at 5.41.58 PM.png" id="806" name="Shape 806"/>
          <p:cNvPicPr preferRelativeResize="0"/>
          <p:nvPr/>
        </p:nvPicPr>
        <p:blipFill rotWithShape="1">
          <a:blip r:embed="rId3">
            <a:alphaModFix/>
          </a:blip>
          <a:srcRect b="0" l="0" r="0" t="0"/>
          <a:stretch/>
        </p:blipFill>
        <p:spPr>
          <a:xfrm>
            <a:off x="3435683" y="2333642"/>
            <a:ext cx="4317299" cy="1079400"/>
          </a:xfrm>
          <a:prstGeom prst="rect">
            <a:avLst/>
          </a:prstGeom>
          <a:noFill/>
          <a:ln>
            <a:noFill/>
          </a:ln>
        </p:spPr>
      </p:pic>
      <p:sp>
        <p:nvSpPr>
          <p:cNvPr id="807" name="Shape 80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1" name="Shape 811"/>
        <p:cNvGrpSpPr/>
        <p:nvPr/>
      </p:nvGrpSpPr>
      <p:grpSpPr>
        <a:xfrm>
          <a:off x="0" y="0"/>
          <a:ext cx="0" cy="0"/>
          <a:chOff x="0" y="0"/>
          <a:chExt cx="0" cy="0"/>
        </a:xfrm>
      </p:grpSpPr>
      <p:sp>
        <p:nvSpPr>
          <p:cNvPr id="812" name="Shape 812"/>
          <p:cNvSpPr txBox="1"/>
          <p:nvPr>
            <p:ph type="title"/>
          </p:nvPr>
        </p:nvSpPr>
        <p:spPr>
          <a:xfrm>
            <a:off x="415600" y="2123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KL divergence applied to t-SNE</a:t>
            </a:r>
          </a:p>
        </p:txBody>
      </p:sp>
      <p:sp>
        <p:nvSpPr>
          <p:cNvPr id="813" name="Shape 813"/>
          <p:cNvSpPr txBox="1"/>
          <p:nvPr>
            <p:ph idx="1" type="body"/>
          </p:nvPr>
        </p:nvSpPr>
        <p:spPr>
          <a:xfrm>
            <a:off x="415600" y="850823"/>
            <a:ext cx="11360700" cy="5189700"/>
          </a:xfrm>
          <a:prstGeom prst="rect">
            <a:avLst/>
          </a:prstGeom>
          <a:noFill/>
          <a:ln cap="flat" cmpd="sng" w="9525">
            <a:solidFill>
              <a:srgbClr val="000000">
                <a:alpha val="0"/>
              </a:srgbClr>
            </a:solidFill>
            <a:prstDash val="solid"/>
            <a:round/>
            <a:headEnd len="med" w="med" type="none"/>
            <a:tailEnd len="med" w="med" type="none"/>
          </a:ln>
        </p:spPr>
        <p:txBody>
          <a:bodyPr anchorCtr="0" anchor="t" bIns="121900" lIns="121900" rIns="121900" tIns="121900">
            <a:noAutofit/>
          </a:bodyPr>
          <a:lstStyle/>
          <a:p>
            <a:pPr indent="-317484" lvl="0" marL="609584" marR="0" rtl="0" algn="l">
              <a:lnSpc>
                <a:spcPct val="115000"/>
              </a:lnSpc>
              <a:spcBef>
                <a:spcPts val="0"/>
              </a:spcBef>
              <a:spcAft>
                <a:spcPts val="0"/>
              </a:spcAft>
              <a:buClr>
                <a:schemeClr val="dk2"/>
              </a:buClr>
              <a:buSzPct val="25000"/>
              <a:buFont typeface="Arial"/>
              <a:buNone/>
            </a:pPr>
            <a:r>
              <a:rPr lang="en-US">
                <a:solidFill>
                  <a:srgbClr val="000000"/>
                </a:solidFill>
              </a:rPr>
              <a:t>Objective function (C)</a:t>
            </a:r>
          </a:p>
          <a:p>
            <a:pPr indent="-317484" lvl="0" marL="609584" marR="0" rtl="0" algn="l">
              <a:lnSpc>
                <a:spcPct val="115000"/>
              </a:lnSpc>
              <a:spcBef>
                <a:spcPts val="0"/>
              </a:spcBef>
              <a:spcAft>
                <a:spcPts val="0"/>
              </a:spcAft>
              <a:buClr>
                <a:schemeClr val="dk2"/>
              </a:buClr>
              <a:buSzPct val="25000"/>
              <a:buFont typeface="Arial"/>
              <a:buNone/>
            </a:pPr>
            <a:r>
              <a:t/>
            </a:r>
            <a:endParaRPr/>
          </a:p>
          <a:p>
            <a:pPr indent="0" lvl="0" marL="0" marR="0" rtl="0" algn="l">
              <a:lnSpc>
                <a:spcPct val="115000"/>
              </a:lnSpc>
              <a:spcBef>
                <a:spcPts val="2133"/>
              </a:spcBef>
              <a:spcAft>
                <a:spcPts val="0"/>
              </a:spcAft>
              <a:buNone/>
            </a:pPr>
            <a:r>
              <a:t/>
            </a:r>
            <a:endParaRPr>
              <a:solidFill>
                <a:schemeClr val="dk1"/>
              </a:solidFill>
            </a:endParaRPr>
          </a:p>
          <a:p>
            <a:pPr indent="-347154" lvl="0" marL="457200" marR="0" rtl="0" algn="l">
              <a:lnSpc>
                <a:spcPct val="115000"/>
              </a:lnSpc>
              <a:spcBef>
                <a:spcPts val="2133"/>
              </a:spcBef>
              <a:spcAft>
                <a:spcPts val="0"/>
              </a:spcAft>
              <a:buClr>
                <a:schemeClr val="dk2"/>
              </a:buClr>
              <a:buSzPct val="77791"/>
              <a:buFont typeface="Arial"/>
              <a:buChar char="●"/>
            </a:pPr>
            <a:r>
              <a:rPr lang="en-US">
                <a:solidFill>
                  <a:schemeClr val="dk1"/>
                </a:solidFill>
              </a:rPr>
              <a:t>We want </a:t>
            </a:r>
            <a:r>
              <a:rPr lang="en-US">
                <a:solidFill>
                  <a:schemeClr val="dk1"/>
                </a:solidFill>
              </a:rPr>
              <a:t>nearby points in high-D to remain nearby in low-D</a:t>
            </a:r>
          </a:p>
          <a:p>
            <a:pPr indent="-347154" lvl="1" marL="914400" marR="0" rtl="0" algn="l">
              <a:lnSpc>
                <a:spcPct val="115000"/>
              </a:lnSpc>
              <a:spcBef>
                <a:spcPts val="2133"/>
              </a:spcBef>
              <a:spcAft>
                <a:spcPts val="0"/>
              </a:spcAft>
              <a:buClr>
                <a:srgbClr val="009900"/>
              </a:buClr>
              <a:buSzPct val="77791"/>
              <a:buChar char="○"/>
            </a:pPr>
            <a:r>
              <a:rPr lang="en-US" sz="2400">
                <a:solidFill>
                  <a:schemeClr val="dk1"/>
                </a:solidFill>
              </a:rPr>
              <a:t>In the case it's not, then </a:t>
            </a:r>
          </a:p>
          <a:p>
            <a:pPr indent="-347154" lvl="2" marL="1371600" marR="0" rtl="0" algn="l">
              <a:lnSpc>
                <a:spcPct val="115000"/>
              </a:lnSpc>
              <a:spcBef>
                <a:spcPts val="2133"/>
              </a:spcBef>
              <a:spcAft>
                <a:spcPts val="0"/>
              </a:spcAft>
              <a:buClr>
                <a:srgbClr val="009900"/>
              </a:buClr>
              <a:buSzPct val="77791"/>
              <a:buChar char="■"/>
            </a:pPr>
            <a:r>
              <a:rPr lang="en-US" sz="2400">
                <a:solidFill>
                  <a:schemeClr val="dk1"/>
                </a:solidFill>
              </a:rPr>
              <a:t>p</a:t>
            </a:r>
            <a:r>
              <a:rPr baseline="-25000" lang="en-US" sz="2400">
                <a:solidFill>
                  <a:schemeClr val="dk1"/>
                </a:solidFill>
              </a:rPr>
              <a:t>ij</a:t>
            </a:r>
            <a:r>
              <a:rPr lang="en-US" sz="2400">
                <a:solidFill>
                  <a:schemeClr val="dk1"/>
                </a:solidFill>
              </a:rPr>
              <a:t> will large (because points are nearby)</a:t>
            </a:r>
          </a:p>
          <a:p>
            <a:pPr indent="-347154" lvl="2" marL="1371600" marR="0" rtl="0" algn="l">
              <a:lnSpc>
                <a:spcPct val="115000"/>
              </a:lnSpc>
              <a:spcBef>
                <a:spcPts val="2133"/>
              </a:spcBef>
              <a:spcAft>
                <a:spcPts val="0"/>
              </a:spcAft>
              <a:buClr>
                <a:srgbClr val="009900"/>
              </a:buClr>
              <a:buSzPct val="77791"/>
              <a:buChar char="■"/>
            </a:pPr>
            <a:r>
              <a:rPr lang="en-US" sz="2400">
                <a:solidFill>
                  <a:schemeClr val="dk1"/>
                </a:solidFill>
              </a:rPr>
              <a:t>but q</a:t>
            </a:r>
            <a:r>
              <a:rPr baseline="-25000" lang="en-US" sz="2400">
                <a:solidFill>
                  <a:schemeClr val="dk1"/>
                </a:solidFill>
              </a:rPr>
              <a:t>ij</a:t>
            </a:r>
            <a:r>
              <a:rPr lang="en-US" sz="2400">
                <a:solidFill>
                  <a:schemeClr val="dk1"/>
                </a:solidFill>
              </a:rPr>
              <a:t> will be small (because points are far away)</a:t>
            </a:r>
          </a:p>
          <a:p>
            <a:pPr indent="-347154" lvl="2" marL="1371600" marR="0" rtl="0" algn="l">
              <a:lnSpc>
                <a:spcPct val="115000"/>
              </a:lnSpc>
              <a:spcBef>
                <a:spcPts val="2133"/>
              </a:spcBef>
              <a:spcAft>
                <a:spcPts val="0"/>
              </a:spcAft>
              <a:buClr>
                <a:srgbClr val="009900"/>
              </a:buClr>
              <a:buSzPct val="77791"/>
              <a:buChar char="■"/>
            </a:pPr>
            <a:r>
              <a:rPr lang="en-US" sz="2400">
                <a:solidFill>
                  <a:schemeClr val="dk1"/>
                </a:solidFill>
              </a:rPr>
              <a:t>This will result in larger penalty </a:t>
            </a:r>
          </a:p>
          <a:p>
            <a:pPr indent="-347154" lvl="2" marL="1371600" marR="0" rtl="0" algn="l">
              <a:lnSpc>
                <a:spcPct val="115000"/>
              </a:lnSpc>
              <a:spcBef>
                <a:spcPts val="2133"/>
              </a:spcBef>
              <a:spcAft>
                <a:spcPts val="0"/>
              </a:spcAft>
              <a:buClr>
                <a:srgbClr val="009900"/>
              </a:buClr>
              <a:buSzPct val="77791"/>
              <a:buChar char="■"/>
            </a:pPr>
            <a:r>
              <a:rPr lang="en-US" sz="2400">
                <a:solidFill>
                  <a:schemeClr val="dk1"/>
                </a:solidFill>
              </a:rPr>
              <a:t>In contrast, If both p</a:t>
            </a:r>
            <a:r>
              <a:rPr baseline="-25000" lang="en-US" sz="2400">
                <a:solidFill>
                  <a:schemeClr val="dk1"/>
                </a:solidFill>
              </a:rPr>
              <a:t>ij</a:t>
            </a:r>
            <a:r>
              <a:rPr lang="en-US" sz="2400">
                <a:solidFill>
                  <a:schemeClr val="dk1"/>
                </a:solidFill>
              </a:rPr>
              <a:t>  and q</a:t>
            </a:r>
            <a:r>
              <a:rPr baseline="-25000" lang="en-US" sz="2400">
                <a:solidFill>
                  <a:schemeClr val="dk1"/>
                </a:solidFill>
              </a:rPr>
              <a:t>ij</a:t>
            </a:r>
            <a:r>
              <a:rPr lang="en-US" sz="2400">
                <a:solidFill>
                  <a:schemeClr val="dk1"/>
                </a:solidFill>
              </a:rPr>
              <a:t> are large : lower penalty</a:t>
            </a:r>
          </a:p>
          <a:p>
            <a:pPr indent="0" lvl="0" marL="914400" rtl="0">
              <a:lnSpc>
                <a:spcPct val="100000"/>
              </a:lnSpc>
              <a:spcBef>
                <a:spcPts val="2133"/>
              </a:spcBef>
              <a:spcAft>
                <a:spcPts val="0"/>
              </a:spcAft>
              <a:buNone/>
            </a:pPr>
            <a:r>
              <a:rPr lang="en-US">
                <a:solidFill>
                  <a:schemeClr val="dk1"/>
                </a:solidFill>
              </a:rPr>
              <a:t>Ex : Let p</a:t>
            </a:r>
            <a:r>
              <a:rPr baseline="-25000" lang="en-US">
                <a:solidFill>
                  <a:schemeClr val="dk1"/>
                </a:solidFill>
              </a:rPr>
              <a:t>ij </a:t>
            </a:r>
            <a:r>
              <a:rPr lang="en-US">
                <a:solidFill>
                  <a:schemeClr val="dk1"/>
                </a:solidFill>
              </a:rPr>
              <a:t>= 0.8 &amp; q</a:t>
            </a:r>
            <a:r>
              <a:rPr baseline="-25000" lang="en-US">
                <a:solidFill>
                  <a:schemeClr val="dk1"/>
                </a:solidFill>
              </a:rPr>
              <a:t>ij </a:t>
            </a:r>
            <a:r>
              <a:rPr lang="en-US">
                <a:solidFill>
                  <a:schemeClr val="dk1"/>
                </a:solidFill>
              </a:rPr>
              <a:t>= 0.1, Loss = log(0.8/0.1) = 2.07</a:t>
            </a:r>
          </a:p>
          <a:p>
            <a:pPr indent="0" lvl="0" marL="914400" rtl="0">
              <a:lnSpc>
                <a:spcPct val="100000"/>
              </a:lnSpc>
              <a:spcBef>
                <a:spcPts val="2133"/>
              </a:spcBef>
              <a:spcAft>
                <a:spcPts val="0"/>
              </a:spcAft>
              <a:buNone/>
            </a:pPr>
            <a:r>
              <a:rPr lang="en-US">
                <a:solidFill>
                  <a:schemeClr val="dk1"/>
                </a:solidFill>
              </a:rPr>
              <a:t>       Let p</a:t>
            </a:r>
            <a:r>
              <a:rPr baseline="-25000" lang="en-US">
                <a:solidFill>
                  <a:schemeClr val="dk1"/>
                </a:solidFill>
              </a:rPr>
              <a:t>ij </a:t>
            </a:r>
            <a:r>
              <a:rPr lang="en-US">
                <a:solidFill>
                  <a:schemeClr val="dk1"/>
                </a:solidFill>
              </a:rPr>
              <a:t>= 0.8 &amp; q</a:t>
            </a:r>
            <a:r>
              <a:rPr baseline="-25000" lang="en-US">
                <a:solidFill>
                  <a:schemeClr val="dk1"/>
                </a:solidFill>
              </a:rPr>
              <a:t>ij </a:t>
            </a:r>
            <a:r>
              <a:rPr lang="en-US">
                <a:solidFill>
                  <a:schemeClr val="dk1"/>
                </a:solidFill>
              </a:rPr>
              <a:t>= 0.7, Loss = log(0.8/0.7) = 0.13</a:t>
            </a:r>
          </a:p>
          <a:p>
            <a:pPr indent="0" lvl="0" marL="914400" marR="0" rtl="0" algn="l">
              <a:lnSpc>
                <a:spcPct val="115000"/>
              </a:lnSpc>
              <a:spcBef>
                <a:spcPts val="2133"/>
              </a:spcBef>
              <a:spcAft>
                <a:spcPts val="0"/>
              </a:spcAft>
              <a:buNone/>
            </a:pPr>
            <a:r>
              <a:t/>
            </a:r>
            <a:endParaRPr>
              <a:solidFill>
                <a:schemeClr val="dk1"/>
              </a:solidFill>
            </a:endParaRPr>
          </a:p>
        </p:txBody>
      </p:sp>
      <p:pic>
        <p:nvPicPr>
          <p:cNvPr descr="Screen Shot 2017-05-22 at 5.11.11 PM.png" id="814" name="Shape 814"/>
          <p:cNvPicPr preferRelativeResize="0"/>
          <p:nvPr/>
        </p:nvPicPr>
        <p:blipFill rotWithShape="1">
          <a:blip r:embed="rId3">
            <a:alphaModFix/>
          </a:blip>
          <a:srcRect b="0" l="0" r="0" t="0"/>
          <a:stretch/>
        </p:blipFill>
        <p:spPr>
          <a:xfrm>
            <a:off x="3155599" y="1395832"/>
            <a:ext cx="4989600" cy="1177500"/>
          </a:xfrm>
          <a:prstGeom prst="rect">
            <a:avLst/>
          </a:prstGeom>
          <a:noFill/>
          <a:ln>
            <a:noFill/>
          </a:ln>
        </p:spPr>
      </p:pic>
      <p:sp>
        <p:nvSpPr>
          <p:cNvPr id="815" name="Shape 815"/>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ph type="title"/>
          </p:nvPr>
        </p:nvSpPr>
        <p:spPr>
          <a:xfrm>
            <a:off x="415600" y="2123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KL divergence applied to t-SNE</a:t>
            </a:r>
          </a:p>
        </p:txBody>
      </p:sp>
      <p:sp>
        <p:nvSpPr>
          <p:cNvPr id="821" name="Shape 821"/>
          <p:cNvSpPr txBox="1"/>
          <p:nvPr>
            <p:ph idx="1" type="body"/>
          </p:nvPr>
        </p:nvSpPr>
        <p:spPr>
          <a:xfrm>
            <a:off x="415600" y="850823"/>
            <a:ext cx="11360700" cy="5189700"/>
          </a:xfrm>
          <a:prstGeom prst="rect">
            <a:avLst/>
          </a:prstGeom>
          <a:noFill/>
          <a:ln cap="flat" cmpd="sng" w="9525">
            <a:solidFill>
              <a:srgbClr val="000000">
                <a:alpha val="0"/>
              </a:srgbClr>
            </a:solidFill>
            <a:prstDash val="solid"/>
            <a:round/>
            <a:headEnd len="med" w="med" type="none"/>
            <a:tailEnd len="med" w="med" type="none"/>
          </a:ln>
        </p:spPr>
        <p:txBody>
          <a:bodyPr anchorCtr="0" anchor="t" bIns="121900" lIns="121900" rIns="121900" tIns="121900">
            <a:noAutofit/>
          </a:bodyPr>
          <a:lstStyle/>
          <a:p>
            <a:pPr indent="-228600" lvl="0" marL="457200" rtl="0">
              <a:spcBef>
                <a:spcPts val="2133"/>
              </a:spcBef>
              <a:spcAft>
                <a:spcPts val="0"/>
              </a:spcAft>
              <a:buClr>
                <a:schemeClr val="dk1"/>
              </a:buClr>
              <a:buChar char="●"/>
            </a:pPr>
            <a:r>
              <a:rPr lang="en-US">
                <a:solidFill>
                  <a:schemeClr val="dk1"/>
                </a:solidFill>
              </a:rPr>
              <a:t>Likewise, we want far away points in high-D to remain (relatively) far away in low-D</a:t>
            </a:r>
          </a:p>
          <a:p>
            <a:pPr indent="-347154" lvl="1" marL="914400" rtl="0">
              <a:spcBef>
                <a:spcPts val="2133"/>
              </a:spcBef>
              <a:spcAft>
                <a:spcPts val="0"/>
              </a:spcAft>
              <a:buClr>
                <a:srgbClr val="009900"/>
              </a:buClr>
              <a:buSzPct val="77791"/>
              <a:buChar char="○"/>
            </a:pPr>
            <a:r>
              <a:rPr lang="en-US" sz="2400">
                <a:solidFill>
                  <a:schemeClr val="dk1"/>
                </a:solidFill>
              </a:rPr>
              <a:t>In the case it's not, then </a:t>
            </a:r>
          </a:p>
          <a:p>
            <a:pPr indent="-347154" lvl="2" marL="1371600" rtl="0">
              <a:spcBef>
                <a:spcPts val="2133"/>
              </a:spcBef>
              <a:spcAft>
                <a:spcPts val="0"/>
              </a:spcAft>
              <a:buClr>
                <a:srgbClr val="009900"/>
              </a:buClr>
              <a:buSzPct val="77791"/>
              <a:buChar char="■"/>
            </a:pPr>
            <a:r>
              <a:rPr lang="en-US" sz="2400">
                <a:solidFill>
                  <a:schemeClr val="dk1"/>
                </a:solidFill>
              </a:rPr>
              <a:t>p</a:t>
            </a:r>
            <a:r>
              <a:rPr baseline="-25000" lang="en-US" sz="2400">
                <a:solidFill>
                  <a:schemeClr val="dk1"/>
                </a:solidFill>
              </a:rPr>
              <a:t>ij</a:t>
            </a:r>
            <a:r>
              <a:rPr lang="en-US" sz="2400">
                <a:solidFill>
                  <a:schemeClr val="dk1"/>
                </a:solidFill>
              </a:rPr>
              <a:t> will small (because points are far away)</a:t>
            </a:r>
          </a:p>
          <a:p>
            <a:pPr indent="-347154" lvl="2" marL="1371600" rtl="0">
              <a:spcBef>
                <a:spcPts val="2133"/>
              </a:spcBef>
              <a:spcAft>
                <a:spcPts val="0"/>
              </a:spcAft>
              <a:buClr>
                <a:srgbClr val="009900"/>
              </a:buClr>
              <a:buSzPct val="77791"/>
              <a:buChar char="■"/>
            </a:pPr>
            <a:r>
              <a:rPr lang="en-US" sz="2400">
                <a:solidFill>
                  <a:schemeClr val="dk1"/>
                </a:solidFill>
              </a:rPr>
              <a:t>but q</a:t>
            </a:r>
            <a:r>
              <a:rPr baseline="-25000" lang="en-US" sz="2400">
                <a:solidFill>
                  <a:schemeClr val="dk1"/>
                </a:solidFill>
              </a:rPr>
              <a:t>ij</a:t>
            </a:r>
            <a:r>
              <a:rPr lang="en-US" sz="2400">
                <a:solidFill>
                  <a:schemeClr val="dk1"/>
                </a:solidFill>
              </a:rPr>
              <a:t> will be large (because points are nearby)</a:t>
            </a:r>
          </a:p>
          <a:p>
            <a:pPr indent="-347154" lvl="2" marL="1371600" rtl="0">
              <a:spcBef>
                <a:spcPts val="2133"/>
              </a:spcBef>
              <a:spcAft>
                <a:spcPts val="0"/>
              </a:spcAft>
              <a:buClr>
                <a:srgbClr val="009900"/>
              </a:buClr>
              <a:buSzPct val="77791"/>
              <a:buChar char="■"/>
            </a:pPr>
            <a:r>
              <a:rPr lang="en-US" sz="2400">
                <a:solidFill>
                  <a:schemeClr val="dk1"/>
                </a:solidFill>
              </a:rPr>
              <a:t>This will result in lower penalty </a:t>
            </a:r>
          </a:p>
          <a:p>
            <a:pPr indent="-347154" lvl="0" marL="457200" marR="0" rtl="0" algn="l">
              <a:lnSpc>
                <a:spcPct val="115000"/>
              </a:lnSpc>
              <a:spcBef>
                <a:spcPts val="2133"/>
              </a:spcBef>
              <a:spcAft>
                <a:spcPts val="0"/>
              </a:spcAft>
              <a:buSzPct val="77791"/>
              <a:buChar char="●"/>
            </a:pPr>
            <a:r>
              <a:rPr lang="en-US">
                <a:solidFill>
                  <a:schemeClr val="dk1"/>
                </a:solidFill>
              </a:rPr>
              <a:t>t-SNE mainly preserves </a:t>
            </a:r>
            <a:r>
              <a:rPr i="1" lang="en-US">
                <a:solidFill>
                  <a:schemeClr val="dk1"/>
                </a:solidFill>
              </a:rPr>
              <a:t>local similarity structure</a:t>
            </a:r>
            <a:r>
              <a:rPr lang="en-US">
                <a:solidFill>
                  <a:schemeClr val="dk1"/>
                </a:solidFill>
              </a:rPr>
              <a:t> of the data</a:t>
            </a:r>
          </a:p>
        </p:txBody>
      </p:sp>
      <p:sp>
        <p:nvSpPr>
          <p:cNvPr id="822" name="Shape 82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 name="Shape 827"/>
        <p:cNvGrpSpPr/>
        <p:nvPr/>
      </p:nvGrpSpPr>
      <p:grpSpPr>
        <a:xfrm>
          <a:off x="0" y="0"/>
          <a:ext cx="0" cy="0"/>
          <a:chOff x="0" y="0"/>
          <a:chExt cx="0" cy="0"/>
        </a:xfrm>
      </p:grpSpPr>
      <p:sp>
        <p:nvSpPr>
          <p:cNvPr id="828" name="Shape 828"/>
          <p:cNvSpPr txBox="1"/>
          <p:nvPr>
            <p:ph type="title"/>
          </p:nvPr>
        </p:nvSpPr>
        <p:spPr>
          <a:xfrm>
            <a:off x="415600" y="593366"/>
            <a:ext cx="11360700" cy="763500"/>
          </a:xfrm>
          <a:prstGeom prst="rect">
            <a:avLst/>
          </a:prstGeom>
        </p:spPr>
        <p:txBody>
          <a:bodyPr anchorCtr="0" anchor="t" bIns="91425" lIns="91425" rIns="91425" tIns="91425">
            <a:noAutofit/>
          </a:bodyPr>
          <a:lstStyle/>
          <a:p>
            <a:pPr lvl="0" rtl="0">
              <a:spcBef>
                <a:spcPts val="0"/>
              </a:spcBef>
              <a:buNone/>
            </a:pPr>
            <a:r>
              <a:rPr lang="en-US"/>
              <a:t>t-Distributed Stochastic Neighbor Embedding</a:t>
            </a:r>
          </a:p>
          <a:p>
            <a:pPr lvl="0" rtl="0">
              <a:spcBef>
                <a:spcPts val="0"/>
              </a:spcBef>
              <a:buNone/>
            </a:pPr>
            <a:r>
              <a:t/>
            </a:r>
            <a:endParaRPr/>
          </a:p>
        </p:txBody>
      </p:sp>
      <p:sp>
        <p:nvSpPr>
          <p:cNvPr id="829" name="Shape 829"/>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228600" lvl="0" marL="457200" rtl="0">
              <a:spcBef>
                <a:spcPts val="0"/>
              </a:spcBef>
              <a:buChar char="●"/>
            </a:pPr>
            <a:r>
              <a:rPr lang="en-US">
                <a:solidFill>
                  <a:srgbClr val="000000"/>
                </a:solidFill>
              </a:rPr>
              <a:t>Move points around to minimize :</a:t>
            </a:r>
            <a:r>
              <a:rPr lang="en-US"/>
              <a:t> </a:t>
            </a:r>
          </a:p>
        </p:txBody>
      </p:sp>
      <p:sp>
        <p:nvSpPr>
          <p:cNvPr id="830" name="Shape 83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pic>
        <p:nvPicPr>
          <p:cNvPr descr="Screen Shot 2017-05-24 at 10.32.39 AM.png" id="831" name="Shape 831"/>
          <p:cNvPicPr preferRelativeResize="0"/>
          <p:nvPr/>
        </p:nvPicPr>
        <p:blipFill>
          <a:blip r:embed="rId3">
            <a:alphaModFix/>
          </a:blip>
          <a:stretch>
            <a:fillRect/>
          </a:stretch>
        </p:blipFill>
        <p:spPr>
          <a:xfrm>
            <a:off x="1717375" y="2369350"/>
            <a:ext cx="4459600" cy="3722474"/>
          </a:xfrm>
          <a:prstGeom prst="rect">
            <a:avLst/>
          </a:prstGeom>
          <a:noFill/>
          <a:ln>
            <a:noFill/>
          </a:ln>
        </p:spPr>
      </p:pic>
      <p:pic>
        <p:nvPicPr>
          <p:cNvPr descr="Screen Shot 2017-05-22 at 5.08.31 PM.png" id="832" name="Shape 832"/>
          <p:cNvPicPr preferRelativeResize="0"/>
          <p:nvPr/>
        </p:nvPicPr>
        <p:blipFill rotWithShape="1">
          <a:blip r:embed="rId4">
            <a:alphaModFix/>
          </a:blip>
          <a:srcRect b="0" l="0" r="0" t="0"/>
          <a:stretch/>
        </p:blipFill>
        <p:spPr>
          <a:xfrm>
            <a:off x="6569474" y="5423075"/>
            <a:ext cx="3642300" cy="1128000"/>
          </a:xfrm>
          <a:prstGeom prst="rect">
            <a:avLst/>
          </a:prstGeom>
          <a:noFill/>
          <a:ln>
            <a:noFill/>
          </a:ln>
        </p:spPr>
      </p:pic>
      <p:cxnSp>
        <p:nvCxnSpPr>
          <p:cNvPr id="833" name="Shape 833"/>
          <p:cNvCxnSpPr/>
          <p:nvPr/>
        </p:nvCxnSpPr>
        <p:spPr>
          <a:xfrm>
            <a:off x="4816125" y="4782850"/>
            <a:ext cx="3628800" cy="943200"/>
          </a:xfrm>
          <a:prstGeom prst="straightConnector1">
            <a:avLst/>
          </a:prstGeom>
          <a:noFill/>
          <a:ln cap="flat" cmpd="sng" w="9525">
            <a:solidFill>
              <a:srgbClr val="FF0000"/>
            </a:solidFill>
            <a:prstDash val="solid"/>
            <a:round/>
            <a:headEnd len="lg" w="lg" type="none"/>
            <a:tailEnd len="lg" w="lg" type="triangle"/>
          </a:ln>
        </p:spPr>
      </p:cxnSp>
      <p:cxnSp>
        <p:nvCxnSpPr>
          <p:cNvPr id="834" name="Shape 834"/>
          <p:cNvCxnSpPr/>
          <p:nvPr/>
        </p:nvCxnSpPr>
        <p:spPr>
          <a:xfrm>
            <a:off x="4549800" y="4172500"/>
            <a:ext cx="4394400" cy="1531200"/>
          </a:xfrm>
          <a:prstGeom prst="straightConnector1">
            <a:avLst/>
          </a:prstGeom>
          <a:noFill/>
          <a:ln cap="flat" cmpd="sng" w="9525">
            <a:solidFill>
              <a:srgbClr val="FF0000"/>
            </a:solidFill>
            <a:prstDash val="solid"/>
            <a:round/>
            <a:headEnd len="lg" w="lg" type="none"/>
            <a:tailEnd len="lg" w="lg" type="triangle"/>
          </a:ln>
        </p:spPr>
      </p:cxnSp>
      <p:pic>
        <p:nvPicPr>
          <p:cNvPr descr="Screen Shot 2017-05-22 at 5.11.11 PM.png" id="835" name="Shape 835"/>
          <p:cNvPicPr preferRelativeResize="0"/>
          <p:nvPr/>
        </p:nvPicPr>
        <p:blipFill rotWithShape="1">
          <a:blip r:embed="rId5">
            <a:alphaModFix/>
          </a:blip>
          <a:srcRect b="0" l="0" r="0" t="0"/>
          <a:stretch/>
        </p:blipFill>
        <p:spPr>
          <a:xfrm>
            <a:off x="5712359" y="1478951"/>
            <a:ext cx="3996900" cy="943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9" name="Shape 839"/>
        <p:cNvGrpSpPr/>
        <p:nvPr/>
      </p:nvGrpSpPr>
      <p:grpSpPr>
        <a:xfrm>
          <a:off x="0" y="0"/>
          <a:ext cx="0" cy="0"/>
          <a:chOff x="0" y="0"/>
          <a:chExt cx="0" cy="0"/>
        </a:xfrm>
      </p:grpSpPr>
      <p:sp>
        <p:nvSpPr>
          <p:cNvPr id="840" name="Shape 840"/>
          <p:cNvSpPr txBox="1"/>
          <p:nvPr>
            <p:ph type="title"/>
          </p:nvPr>
        </p:nvSpPr>
        <p:spPr>
          <a:xfrm>
            <a:off x="415600" y="593366"/>
            <a:ext cx="11360798" cy="763598"/>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lang="en-US"/>
              <a:t>Why a Student </a:t>
            </a:r>
            <a:r>
              <a:rPr b="0" i="0" lang="en-US" sz="3733" u="none" cap="none" strike="noStrike">
                <a:solidFill>
                  <a:schemeClr val="dk1"/>
                </a:solidFill>
                <a:latin typeface="Arial"/>
                <a:ea typeface="Arial"/>
                <a:cs typeface="Arial"/>
                <a:sym typeface="Arial"/>
              </a:rPr>
              <a:t>t-Distribution ?</a:t>
            </a:r>
          </a:p>
        </p:txBody>
      </p:sp>
      <p:sp>
        <p:nvSpPr>
          <p:cNvPr id="841" name="Shape 841"/>
          <p:cNvSpPr txBox="1"/>
          <p:nvPr>
            <p:ph idx="1" type="body"/>
          </p:nvPr>
        </p:nvSpPr>
        <p:spPr>
          <a:xfrm>
            <a:off x="415650" y="1356983"/>
            <a:ext cx="11360700" cy="4555200"/>
          </a:xfrm>
          <a:prstGeom prst="rect">
            <a:avLst/>
          </a:prstGeom>
          <a:noFill/>
          <a:ln>
            <a:noFill/>
          </a:ln>
        </p:spPr>
        <p:txBody>
          <a:bodyPr anchorCtr="0" anchor="t" bIns="121900" lIns="121900" rIns="121900" tIns="121900">
            <a:noAutofit/>
          </a:bodyPr>
          <a:lstStyle/>
          <a:p>
            <a:pPr indent="-228600" lvl="0" marL="457200" marR="0" rtl="0" algn="l">
              <a:lnSpc>
                <a:spcPct val="115000"/>
              </a:lnSpc>
              <a:spcBef>
                <a:spcPts val="2133"/>
              </a:spcBef>
              <a:spcAft>
                <a:spcPts val="0"/>
              </a:spcAft>
              <a:buClr>
                <a:schemeClr val="dk1"/>
              </a:buClr>
              <a:buChar char="●"/>
            </a:pPr>
            <a:r>
              <a:rPr lang="en-US">
                <a:solidFill>
                  <a:schemeClr val="dk1"/>
                </a:solidFill>
              </a:rPr>
              <a:t>t-SNE tries to retain local structure of this data in the map </a:t>
            </a:r>
          </a:p>
          <a:p>
            <a:pPr indent="-228600" lvl="0" marL="457200" marR="0" rtl="0" algn="l">
              <a:lnSpc>
                <a:spcPct val="115000"/>
              </a:lnSpc>
              <a:spcBef>
                <a:spcPts val="2133"/>
              </a:spcBef>
              <a:spcAft>
                <a:spcPts val="0"/>
              </a:spcAft>
              <a:buClr>
                <a:schemeClr val="dk1"/>
              </a:buClr>
              <a:buChar char="●"/>
            </a:pPr>
            <a:r>
              <a:rPr lang="en-US">
                <a:solidFill>
                  <a:schemeClr val="dk1"/>
                </a:solidFill>
              </a:rPr>
              <a:t>Result : dissimilar points have to be modelled as far apart in the map</a:t>
            </a:r>
          </a:p>
          <a:p>
            <a:pPr indent="-228600" lvl="0" marL="457200" marR="0" rtl="0" algn="l">
              <a:lnSpc>
                <a:spcPct val="115000"/>
              </a:lnSpc>
              <a:spcBef>
                <a:spcPts val="2133"/>
              </a:spcBef>
              <a:spcAft>
                <a:spcPts val="0"/>
              </a:spcAft>
              <a:buClr>
                <a:schemeClr val="dk1"/>
              </a:buClr>
              <a:buChar char="●"/>
            </a:pPr>
            <a:r>
              <a:rPr lang="en-US">
                <a:solidFill>
                  <a:schemeClr val="dk1"/>
                </a:solidFill>
              </a:rPr>
              <a:t>Hinton, has showed that student t-distribution is very similar to gaussian distribution </a:t>
            </a:r>
          </a:p>
          <a:p>
            <a:pPr indent="-228600" lvl="3" marL="1828800" marR="0" rtl="0" algn="l">
              <a:lnSpc>
                <a:spcPct val="115000"/>
              </a:lnSpc>
              <a:spcBef>
                <a:spcPts val="2133"/>
              </a:spcBef>
              <a:spcAft>
                <a:spcPts val="0"/>
              </a:spcAft>
              <a:buClr>
                <a:schemeClr val="dk1"/>
              </a:buClr>
              <a:buChar char="●"/>
            </a:pPr>
            <a:r>
              <a:t/>
            </a:r>
            <a:endParaRPr>
              <a:solidFill>
                <a:schemeClr val="dk1"/>
              </a:solidFill>
            </a:endParaRPr>
          </a:p>
        </p:txBody>
      </p:sp>
      <p:sp>
        <p:nvSpPr>
          <p:cNvPr id="842" name="Shape 84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
        <p:nvSpPr>
          <p:cNvPr id="843" name="Shape 843"/>
          <p:cNvSpPr/>
          <p:nvPr/>
        </p:nvSpPr>
        <p:spPr>
          <a:xfrm>
            <a:off x="1143000" y="36953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844" name="Shape 844"/>
          <p:cNvSpPr/>
          <p:nvPr/>
        </p:nvSpPr>
        <p:spPr>
          <a:xfrm>
            <a:off x="2971025" y="36953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5" name="Shape 845"/>
          <p:cNvSpPr/>
          <p:nvPr/>
        </p:nvSpPr>
        <p:spPr>
          <a:xfrm>
            <a:off x="3002825" y="56870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846" name="Shape 846"/>
          <p:cNvCxnSpPr>
            <a:stCxn id="843" idx="6"/>
            <a:endCxn id="844" idx="2"/>
          </p:cNvCxnSpPr>
          <p:nvPr/>
        </p:nvCxnSpPr>
        <p:spPr>
          <a:xfrm>
            <a:off x="1509300" y="3872925"/>
            <a:ext cx="1461600" cy="0"/>
          </a:xfrm>
          <a:prstGeom prst="straightConnector1">
            <a:avLst/>
          </a:prstGeom>
          <a:noFill/>
          <a:ln cap="flat" cmpd="sng" w="9525">
            <a:solidFill>
              <a:schemeClr val="dk2"/>
            </a:solidFill>
            <a:prstDash val="solid"/>
            <a:round/>
            <a:headEnd len="lg" w="lg" type="none"/>
            <a:tailEnd len="lg" w="lg" type="none"/>
          </a:ln>
        </p:spPr>
      </p:cxnSp>
      <p:cxnSp>
        <p:nvCxnSpPr>
          <p:cNvPr id="847" name="Shape 847"/>
          <p:cNvCxnSpPr>
            <a:stCxn id="844" idx="4"/>
            <a:endCxn id="845" idx="0"/>
          </p:cNvCxnSpPr>
          <p:nvPr/>
        </p:nvCxnSpPr>
        <p:spPr>
          <a:xfrm>
            <a:off x="3154175" y="4050525"/>
            <a:ext cx="31800" cy="1636500"/>
          </a:xfrm>
          <a:prstGeom prst="straightConnector1">
            <a:avLst/>
          </a:prstGeom>
          <a:noFill/>
          <a:ln cap="flat" cmpd="sng" w="9525">
            <a:solidFill>
              <a:schemeClr val="dk2"/>
            </a:solidFill>
            <a:prstDash val="solid"/>
            <a:round/>
            <a:headEnd len="lg" w="lg" type="none"/>
            <a:tailEnd len="lg" w="lg" type="none"/>
          </a:ln>
        </p:spPr>
      </p:cxnSp>
      <p:sp>
        <p:nvSpPr>
          <p:cNvPr id="848" name="Shape 848"/>
          <p:cNvSpPr txBox="1"/>
          <p:nvPr/>
        </p:nvSpPr>
        <p:spPr>
          <a:xfrm>
            <a:off x="3662050" y="4338950"/>
            <a:ext cx="1642500" cy="455100"/>
          </a:xfrm>
          <a:prstGeom prst="rect">
            <a:avLst/>
          </a:prstGeom>
          <a:noFill/>
          <a:ln>
            <a:noFill/>
          </a:ln>
        </p:spPr>
        <p:txBody>
          <a:bodyPr anchorCtr="0" anchor="t" bIns="91425" lIns="91425" rIns="91425" tIns="91425">
            <a:noAutofit/>
          </a:bodyPr>
          <a:lstStyle/>
          <a:p>
            <a:pPr lvl="0">
              <a:spcBef>
                <a:spcPts val="0"/>
              </a:spcBef>
              <a:buNone/>
            </a:pPr>
            <a:r>
              <a:rPr lang="en-US"/>
              <a:t>Local structures</a:t>
            </a:r>
          </a:p>
        </p:txBody>
      </p:sp>
      <p:cxnSp>
        <p:nvCxnSpPr>
          <p:cNvPr id="849" name="Shape 849"/>
          <p:cNvCxnSpPr>
            <a:stCxn id="848" idx="1"/>
          </p:cNvCxnSpPr>
          <p:nvPr/>
        </p:nvCxnSpPr>
        <p:spPr>
          <a:xfrm rot="10800000">
            <a:off x="2163850" y="3906200"/>
            <a:ext cx="1498200" cy="660300"/>
          </a:xfrm>
          <a:prstGeom prst="straightConnector1">
            <a:avLst/>
          </a:prstGeom>
          <a:noFill/>
          <a:ln cap="flat" cmpd="sng" w="9525">
            <a:solidFill>
              <a:schemeClr val="dk2"/>
            </a:solidFill>
            <a:prstDash val="solid"/>
            <a:round/>
            <a:headEnd len="lg" w="lg" type="none"/>
            <a:tailEnd len="lg" w="lg" type="triangle"/>
          </a:ln>
        </p:spPr>
      </p:cxnSp>
      <p:cxnSp>
        <p:nvCxnSpPr>
          <p:cNvPr id="850" name="Shape 850"/>
          <p:cNvCxnSpPr>
            <a:stCxn id="848" idx="1"/>
          </p:cNvCxnSpPr>
          <p:nvPr/>
        </p:nvCxnSpPr>
        <p:spPr>
          <a:xfrm flipH="1">
            <a:off x="3240250" y="4566500"/>
            <a:ext cx="421800" cy="549300"/>
          </a:xfrm>
          <a:prstGeom prst="straightConnector1">
            <a:avLst/>
          </a:prstGeom>
          <a:noFill/>
          <a:ln cap="flat" cmpd="sng" w="9525">
            <a:solidFill>
              <a:schemeClr val="dk2"/>
            </a:solidFill>
            <a:prstDash val="solid"/>
            <a:round/>
            <a:headEnd len="lg" w="lg" type="none"/>
            <a:tailEnd len="lg" w="lg" type="triangle"/>
          </a:ln>
        </p:spPr>
      </p:cxnSp>
      <p:sp>
        <p:nvSpPr>
          <p:cNvPr id="851" name="Shape 851"/>
          <p:cNvSpPr txBox="1"/>
          <p:nvPr/>
        </p:nvSpPr>
        <p:spPr>
          <a:xfrm>
            <a:off x="332925" y="5570750"/>
            <a:ext cx="1598100" cy="355200"/>
          </a:xfrm>
          <a:prstGeom prst="rect">
            <a:avLst/>
          </a:prstGeom>
          <a:noFill/>
          <a:ln>
            <a:noFill/>
          </a:ln>
        </p:spPr>
        <p:txBody>
          <a:bodyPr anchorCtr="0" anchor="t" bIns="91425" lIns="91425" rIns="91425" tIns="91425">
            <a:noAutofit/>
          </a:bodyPr>
          <a:lstStyle/>
          <a:p>
            <a:pPr lvl="0">
              <a:spcBef>
                <a:spcPts val="0"/>
              </a:spcBef>
              <a:buNone/>
            </a:pPr>
            <a:r>
              <a:rPr lang="en-US"/>
              <a:t>global structure</a:t>
            </a:r>
          </a:p>
        </p:txBody>
      </p:sp>
      <p:cxnSp>
        <p:nvCxnSpPr>
          <p:cNvPr id="852" name="Shape 852"/>
          <p:cNvCxnSpPr>
            <a:stCxn id="843" idx="5"/>
            <a:endCxn id="845" idx="1"/>
          </p:cNvCxnSpPr>
          <p:nvPr/>
        </p:nvCxnSpPr>
        <p:spPr>
          <a:xfrm>
            <a:off x="1455656" y="3998507"/>
            <a:ext cx="1600799" cy="1740600"/>
          </a:xfrm>
          <a:prstGeom prst="straightConnector1">
            <a:avLst/>
          </a:prstGeom>
          <a:noFill/>
          <a:ln cap="flat" cmpd="sng" w="28575">
            <a:solidFill>
              <a:schemeClr val="dk2"/>
            </a:solidFill>
            <a:prstDash val="dashDot"/>
            <a:round/>
            <a:headEnd len="lg" w="lg" type="none"/>
            <a:tailEnd len="lg" w="lg" type="none"/>
          </a:ln>
        </p:spPr>
      </p:cxnSp>
      <p:cxnSp>
        <p:nvCxnSpPr>
          <p:cNvPr id="853" name="Shape 853"/>
          <p:cNvCxnSpPr>
            <a:stCxn id="851" idx="0"/>
          </p:cNvCxnSpPr>
          <p:nvPr/>
        </p:nvCxnSpPr>
        <p:spPr>
          <a:xfrm flipH="1" rot="10800000">
            <a:off x="1131975" y="4760750"/>
            <a:ext cx="943200" cy="810000"/>
          </a:xfrm>
          <a:prstGeom prst="straightConnector1">
            <a:avLst/>
          </a:prstGeom>
          <a:noFill/>
          <a:ln cap="flat" cmpd="sng" w="9525">
            <a:solidFill>
              <a:schemeClr val="dk2"/>
            </a:solidFill>
            <a:prstDash val="solid"/>
            <a:round/>
            <a:headEnd len="lg" w="lg" type="none"/>
            <a:tailEnd len="lg" w="lg" type="triangle"/>
          </a:ln>
        </p:spPr>
      </p:cxnSp>
      <p:sp>
        <p:nvSpPr>
          <p:cNvPr id="854" name="Shape 854"/>
          <p:cNvSpPr txBox="1"/>
          <p:nvPr/>
        </p:nvSpPr>
        <p:spPr>
          <a:xfrm>
            <a:off x="1387125" y="6125600"/>
            <a:ext cx="943200" cy="2775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855" name="Shape 855"/>
          <p:cNvSpPr/>
          <p:nvPr/>
        </p:nvSpPr>
        <p:spPr>
          <a:xfrm>
            <a:off x="6877225" y="56870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856" name="Shape 856"/>
          <p:cNvSpPr/>
          <p:nvPr/>
        </p:nvSpPr>
        <p:spPr>
          <a:xfrm>
            <a:off x="8638700" y="56870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857" name="Shape 857"/>
          <p:cNvSpPr/>
          <p:nvPr/>
        </p:nvSpPr>
        <p:spPr>
          <a:xfrm>
            <a:off x="10566650" y="5687025"/>
            <a:ext cx="366300" cy="355200"/>
          </a:xfrm>
          <a:prstGeom prst="ellipse">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858" name="Shape 858"/>
          <p:cNvCxnSpPr>
            <a:stCxn id="855" idx="6"/>
            <a:endCxn id="856" idx="2"/>
          </p:cNvCxnSpPr>
          <p:nvPr/>
        </p:nvCxnSpPr>
        <p:spPr>
          <a:xfrm>
            <a:off x="7243525" y="5864625"/>
            <a:ext cx="1395300" cy="0"/>
          </a:xfrm>
          <a:prstGeom prst="straightConnector1">
            <a:avLst/>
          </a:prstGeom>
          <a:noFill/>
          <a:ln cap="flat" cmpd="sng" w="9525">
            <a:solidFill>
              <a:schemeClr val="dk2"/>
            </a:solidFill>
            <a:prstDash val="solid"/>
            <a:round/>
            <a:headEnd len="lg" w="lg" type="none"/>
            <a:tailEnd len="lg" w="lg" type="none"/>
          </a:ln>
        </p:spPr>
      </p:cxnSp>
      <p:cxnSp>
        <p:nvCxnSpPr>
          <p:cNvPr id="859" name="Shape 859"/>
          <p:cNvCxnSpPr>
            <a:stCxn id="856" idx="6"/>
            <a:endCxn id="857" idx="2"/>
          </p:cNvCxnSpPr>
          <p:nvPr/>
        </p:nvCxnSpPr>
        <p:spPr>
          <a:xfrm>
            <a:off x="9005000" y="5864625"/>
            <a:ext cx="1561800" cy="0"/>
          </a:xfrm>
          <a:prstGeom prst="straightConnector1">
            <a:avLst/>
          </a:prstGeom>
          <a:noFill/>
          <a:ln cap="flat" cmpd="sng" w="9525">
            <a:solidFill>
              <a:schemeClr val="dk2"/>
            </a:solidFill>
            <a:prstDash val="solid"/>
            <a:round/>
            <a:headEnd len="lg" w="lg" type="none"/>
            <a:tailEnd len="lg" w="lg" type="none"/>
          </a:ln>
        </p:spPr>
      </p:cxnSp>
      <p:sp>
        <p:nvSpPr>
          <p:cNvPr id="860" name="Shape 860"/>
          <p:cNvSpPr txBox="1"/>
          <p:nvPr/>
        </p:nvSpPr>
        <p:spPr>
          <a:xfrm>
            <a:off x="6758125" y="4128125"/>
            <a:ext cx="3340200" cy="763500"/>
          </a:xfrm>
          <a:prstGeom prst="rect">
            <a:avLst/>
          </a:prstGeom>
          <a:noFill/>
          <a:ln>
            <a:noFill/>
          </a:ln>
        </p:spPr>
        <p:txBody>
          <a:bodyPr anchorCtr="0" anchor="t" bIns="91425" lIns="91425" rIns="91425" tIns="91425">
            <a:noAutofit/>
          </a:bodyPr>
          <a:lstStyle/>
          <a:p>
            <a:pPr indent="-228600" lvl="0" marL="457200">
              <a:spcBef>
                <a:spcPts val="0"/>
              </a:spcBef>
              <a:buChar char="●"/>
            </a:pPr>
            <a:r>
              <a:rPr lang="en-US"/>
              <a:t>Local structures preserved</a:t>
            </a:r>
          </a:p>
          <a:p>
            <a:pPr indent="-228600" lvl="0" marL="457200">
              <a:spcBef>
                <a:spcPts val="0"/>
              </a:spcBef>
              <a:buChar char="●"/>
            </a:pPr>
            <a:r>
              <a:rPr lang="en-US"/>
              <a:t>global structure is lost </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sp>
        <p:nvSpPr>
          <p:cNvPr id="865" name="Shape 865"/>
          <p:cNvSpPr txBox="1"/>
          <p:nvPr>
            <p:ph type="title"/>
          </p:nvPr>
        </p:nvSpPr>
        <p:spPr>
          <a:xfrm>
            <a:off x="415600" y="288566"/>
            <a:ext cx="11360700" cy="763500"/>
          </a:xfrm>
          <a:prstGeom prst="rect">
            <a:avLst/>
          </a:prstGeom>
          <a:noFill/>
          <a:ln>
            <a:noFill/>
          </a:ln>
        </p:spPr>
        <p:txBody>
          <a:bodyPr anchorCtr="0" anchor="t" bIns="121900" lIns="121900" rIns="121900" tIns="121900">
            <a:noAutofit/>
          </a:bodyPr>
          <a:lstStyle/>
          <a:p>
            <a:pPr indent="0" lvl="0" marL="0" marR="0" rtl="0" algn="l">
              <a:lnSpc>
                <a:spcPct val="100000"/>
              </a:lnSpc>
              <a:spcBef>
                <a:spcPts val="0"/>
              </a:spcBef>
              <a:spcAft>
                <a:spcPts val="0"/>
              </a:spcAft>
              <a:buClr>
                <a:schemeClr val="dk1"/>
              </a:buClr>
              <a:buSzPct val="25000"/>
              <a:buFont typeface="Arial"/>
              <a:buNone/>
            </a:pPr>
            <a:r>
              <a:rPr b="0" i="0" lang="en-US" sz="3733" u="none" cap="none" strike="noStrike">
                <a:solidFill>
                  <a:schemeClr val="dk1"/>
                </a:solidFill>
                <a:latin typeface="Arial"/>
                <a:ea typeface="Arial"/>
                <a:cs typeface="Arial"/>
                <a:sym typeface="Arial"/>
              </a:rPr>
              <a:t>Deciding the effective number of neighbours </a:t>
            </a:r>
          </a:p>
        </p:txBody>
      </p:sp>
      <p:sp>
        <p:nvSpPr>
          <p:cNvPr id="866" name="Shape 866"/>
          <p:cNvSpPr txBox="1"/>
          <p:nvPr>
            <p:ph idx="1" type="body"/>
          </p:nvPr>
        </p:nvSpPr>
        <p:spPr>
          <a:xfrm>
            <a:off x="415600" y="1231823"/>
            <a:ext cx="11360700" cy="5148600"/>
          </a:xfrm>
          <a:prstGeom prst="rect">
            <a:avLst/>
          </a:prstGeom>
          <a:noFill/>
          <a:ln>
            <a:noFill/>
          </a:ln>
        </p:spPr>
        <p:txBody>
          <a:bodyPr anchorCtr="0" anchor="t" bIns="121900" lIns="121900" rIns="121900" tIns="121900">
            <a:noAutofit/>
          </a:bodyPr>
          <a:lstStyle/>
          <a:p>
            <a:pPr indent="-381000" lvl="0" marL="457200" marR="0" rtl="0" algn="l">
              <a:lnSpc>
                <a:spcPct val="100000"/>
              </a:lnSpc>
              <a:spcBef>
                <a:spcPts val="0"/>
              </a:spcBef>
              <a:spcAft>
                <a:spcPts val="0"/>
              </a:spcAft>
              <a:buClr>
                <a:schemeClr val="dk2"/>
              </a:buClr>
              <a:buSzPct val="100000"/>
              <a:buFont typeface="Arial"/>
              <a:buChar char="●"/>
            </a:pPr>
            <a:r>
              <a:rPr lang="en-US">
                <a:solidFill>
                  <a:schemeClr val="dk1"/>
                </a:solidFill>
              </a:rPr>
              <a:t>We need to decide the radii in different parts of the space, so that we can keep the effective number of neighbours about constant. </a:t>
            </a:r>
          </a:p>
          <a:p>
            <a:pPr lvl="0" marR="0" rtl="0" algn="l">
              <a:lnSpc>
                <a:spcPct val="100000"/>
              </a:lnSpc>
              <a:spcBef>
                <a:spcPts val="0"/>
              </a:spcBef>
              <a:spcAft>
                <a:spcPts val="0"/>
              </a:spcAft>
              <a:buNone/>
            </a:pPr>
            <a:r>
              <a:t/>
            </a:r>
            <a:endParaRPr sz="600">
              <a:solidFill>
                <a:schemeClr val="dk1"/>
              </a:solidFill>
            </a:endParaRPr>
          </a:p>
          <a:p>
            <a:pPr indent="-381000" lvl="0" marL="457200" marR="0" rtl="0" algn="l">
              <a:lnSpc>
                <a:spcPct val="100000"/>
              </a:lnSpc>
              <a:spcBef>
                <a:spcPts val="2933"/>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A big radius leads to a high entropy for the distribution over neighbors of i.</a:t>
            </a:r>
          </a:p>
          <a:p>
            <a:pPr lvl="0" marR="0" rtl="0" algn="l">
              <a:lnSpc>
                <a:spcPct val="100000"/>
              </a:lnSpc>
              <a:spcBef>
                <a:spcPts val="800"/>
              </a:spcBef>
              <a:spcAft>
                <a:spcPts val="0"/>
              </a:spcAft>
              <a:buNone/>
            </a:pPr>
            <a:r>
              <a:t/>
            </a:r>
            <a:endParaRPr sz="600">
              <a:solidFill>
                <a:schemeClr val="dk1"/>
              </a:solidFill>
            </a:endParaRPr>
          </a:p>
          <a:p>
            <a:pPr indent="-381000" lvl="0" marL="457200" marR="0" rtl="0" algn="l">
              <a:lnSpc>
                <a:spcPct val="100000"/>
              </a:lnSpc>
              <a:spcBef>
                <a:spcPts val="8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A small radius leads to a low entropy.</a:t>
            </a:r>
          </a:p>
          <a:p>
            <a:pPr lvl="0" marR="0" rtl="0" algn="l">
              <a:lnSpc>
                <a:spcPct val="100000"/>
              </a:lnSpc>
              <a:spcBef>
                <a:spcPts val="800"/>
              </a:spcBef>
              <a:spcAft>
                <a:spcPts val="0"/>
              </a:spcAft>
              <a:buNone/>
            </a:pPr>
            <a:r>
              <a:t/>
            </a:r>
            <a:endParaRPr sz="600">
              <a:solidFill>
                <a:schemeClr val="dk1"/>
              </a:solidFill>
            </a:endParaRPr>
          </a:p>
          <a:p>
            <a:pPr indent="-381000" lvl="0" marL="457200" marR="0" rtl="0" algn="l">
              <a:lnSpc>
                <a:spcPct val="100000"/>
              </a:lnSpc>
              <a:spcBef>
                <a:spcPts val="8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So decide what entropy you want and then find the radius that produces that entropy.</a:t>
            </a:r>
          </a:p>
          <a:p>
            <a:pPr lvl="0" marR="0" rtl="0" algn="l">
              <a:lnSpc>
                <a:spcPct val="100000"/>
              </a:lnSpc>
              <a:spcBef>
                <a:spcPts val="800"/>
              </a:spcBef>
              <a:spcAft>
                <a:spcPts val="0"/>
              </a:spcAft>
              <a:buNone/>
            </a:pPr>
            <a:r>
              <a:t/>
            </a:r>
            <a:endParaRPr sz="600">
              <a:solidFill>
                <a:schemeClr val="dk1"/>
              </a:solidFill>
            </a:endParaRPr>
          </a:p>
          <a:p>
            <a:pPr indent="-381000" lvl="0" marL="457200" marR="0" rtl="0" algn="l">
              <a:lnSpc>
                <a:spcPct val="100000"/>
              </a:lnSpc>
              <a:spcBef>
                <a:spcPts val="80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It's easier to specify 2</a:t>
            </a:r>
            <a:r>
              <a:rPr baseline="30000" lang="en-US">
                <a:solidFill>
                  <a:schemeClr val="dk1"/>
                </a:solidFill>
              </a:rPr>
              <a:t>entropy</a:t>
            </a:r>
          </a:p>
          <a:p>
            <a:pPr indent="-381000" lvl="1" marL="914400" marR="0" rtl="0" algn="l">
              <a:lnSpc>
                <a:spcPct val="100000"/>
              </a:lnSpc>
              <a:spcBef>
                <a:spcPts val="800"/>
              </a:spcBef>
              <a:spcAft>
                <a:spcPts val="0"/>
              </a:spcAft>
              <a:buClr>
                <a:srgbClr val="009900"/>
              </a:buClr>
              <a:buSzPct val="100000"/>
              <a:buFont typeface="Arial"/>
              <a:buChar char="○"/>
            </a:pPr>
            <a:r>
              <a:rPr b="0" i="0" lang="en-US" sz="2400" u="none" cap="none" strike="noStrike">
                <a:solidFill>
                  <a:srgbClr val="009900"/>
                </a:solidFill>
                <a:latin typeface="Arial"/>
                <a:ea typeface="Arial"/>
                <a:cs typeface="Arial"/>
                <a:sym typeface="Arial"/>
              </a:rPr>
              <a:t>This is called the perplexity</a:t>
            </a:r>
          </a:p>
          <a:p>
            <a:pPr indent="-381000" lvl="1" marL="914400" marR="0" rtl="0" algn="l">
              <a:lnSpc>
                <a:spcPct val="100000"/>
              </a:lnSpc>
              <a:spcBef>
                <a:spcPts val="800"/>
              </a:spcBef>
              <a:spcAft>
                <a:spcPts val="0"/>
              </a:spcAft>
              <a:buClr>
                <a:srgbClr val="009900"/>
              </a:buClr>
              <a:buSzPct val="100000"/>
              <a:buFont typeface="Arial"/>
              <a:buChar char="○"/>
            </a:pPr>
            <a:r>
              <a:rPr b="0" i="0" lang="en-US" sz="2400" u="none" cap="none" strike="noStrike">
                <a:solidFill>
                  <a:srgbClr val="009900"/>
                </a:solidFill>
                <a:latin typeface="Arial"/>
                <a:ea typeface="Arial"/>
                <a:cs typeface="Arial"/>
                <a:sym typeface="Arial"/>
              </a:rPr>
              <a:t>It is the effective number of neighbors.</a:t>
            </a:r>
          </a:p>
          <a:p>
            <a:pPr indent="0" lvl="0" marL="0" marR="0" rtl="0" algn="l">
              <a:lnSpc>
                <a:spcPct val="100000"/>
              </a:lnSpc>
              <a:spcBef>
                <a:spcPts val="0"/>
              </a:spcBef>
              <a:spcAft>
                <a:spcPts val="0"/>
              </a:spcAft>
              <a:buClr>
                <a:schemeClr val="dk2"/>
              </a:buClr>
              <a:buSzPct val="25000"/>
              <a:buFont typeface="Arial"/>
              <a:buNone/>
            </a:pPr>
            <a:r>
              <a:t/>
            </a:r>
            <a:endParaRPr b="0" i="0" sz="1600" u="none" cap="none" strike="noStrike">
              <a:solidFill>
                <a:schemeClr val="dk2"/>
              </a:solidFill>
              <a:latin typeface="Arial"/>
              <a:ea typeface="Arial"/>
              <a:cs typeface="Arial"/>
              <a:sym typeface="Arial"/>
            </a:endParaRPr>
          </a:p>
        </p:txBody>
      </p:sp>
      <p:sp>
        <p:nvSpPr>
          <p:cNvPr id="867" name="Shape 86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838200" y="86158"/>
            <a:ext cx="10515599" cy="921234"/>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4400" u="none" cap="none" strike="noStrike">
                <a:solidFill>
                  <a:schemeClr val="dk1"/>
                </a:solidFill>
                <a:latin typeface="Arial"/>
                <a:ea typeface="Arial"/>
                <a:cs typeface="Arial"/>
                <a:sym typeface="Arial"/>
              </a:rPr>
              <a:t>Distributed representations</a:t>
            </a:r>
          </a:p>
        </p:txBody>
      </p:sp>
      <p:sp>
        <p:nvSpPr>
          <p:cNvPr id="159" name="Shape 159"/>
          <p:cNvSpPr txBox="1"/>
          <p:nvPr>
            <p:ph idx="1" type="body"/>
          </p:nvPr>
        </p:nvSpPr>
        <p:spPr>
          <a:xfrm>
            <a:off x="838200" y="1159199"/>
            <a:ext cx="10515599" cy="4962628"/>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Compact, dense and low dimensional representation.</a:t>
            </a:r>
          </a:p>
          <a:p>
            <a:pPr indent="0" lvl="0" marL="0" marR="0" rtl="0" algn="l">
              <a:lnSpc>
                <a:spcPct val="80000"/>
              </a:lnSpc>
              <a:spcBef>
                <a:spcPts val="1000"/>
              </a:spcBef>
              <a:spcAft>
                <a:spcPts val="0"/>
              </a:spcAft>
              <a:buClr>
                <a:schemeClr val="dk1"/>
              </a:buClr>
              <a:buSzPct val="25000"/>
              <a:buFont typeface="Arial"/>
              <a:buNone/>
            </a:pPr>
            <a:r>
              <a:t/>
            </a:r>
            <a:endParaRPr b="0" i="1" sz="1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Differs from distributional representations as the constraint is to </a:t>
            </a:r>
            <a:r>
              <a:rPr b="0" i="1" lang="en-US" sz="2800" u="none" cap="none" strike="noStrike">
                <a:solidFill>
                  <a:srgbClr val="FF0000"/>
                </a:solidFill>
                <a:latin typeface="Times New Roman"/>
                <a:ea typeface="Times New Roman"/>
                <a:cs typeface="Times New Roman"/>
                <a:sym typeface="Times New Roman"/>
              </a:rPr>
              <a:t>seek efficient dense representation</a:t>
            </a:r>
            <a:r>
              <a:rPr b="0" i="0" lang="en-US" sz="2800" u="none" cap="none" strike="noStrike">
                <a:solidFill>
                  <a:schemeClr val="dk1"/>
                </a:solidFill>
                <a:latin typeface="Times New Roman"/>
                <a:ea typeface="Times New Roman"/>
                <a:cs typeface="Times New Roman"/>
                <a:sym typeface="Times New Roman"/>
              </a:rPr>
              <a:t>, not just to capture the co-occurrence similarity.   </a:t>
            </a:r>
          </a:p>
          <a:p>
            <a:pPr indent="0" lvl="0" marL="0" marR="0" rtl="0" algn="l">
              <a:lnSpc>
                <a:spcPct val="80000"/>
              </a:lnSpc>
              <a:spcBef>
                <a:spcPts val="1000"/>
              </a:spcBef>
              <a:spcAft>
                <a:spcPts val="0"/>
              </a:spcAft>
              <a:buClr>
                <a:schemeClr val="dk1"/>
              </a:buClr>
              <a:buSzPct val="250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spcAft>
                <a:spcPts val="0"/>
              </a:spcAft>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Each single component of vector representation does not have any meaning of its own. </a:t>
            </a:r>
          </a:p>
          <a:p>
            <a:pPr indent="-228600" lvl="0" marL="228600" marR="0" rtl="0" algn="l">
              <a:lnSpc>
                <a:spcPct val="80000"/>
              </a:lnSpc>
              <a:spcBef>
                <a:spcPts val="1000"/>
              </a:spcBef>
              <a:spcAft>
                <a:spcPts val="0"/>
              </a:spcAft>
              <a:buClr>
                <a:schemeClr val="dk1"/>
              </a:buClr>
              <a:buSzPct val="1750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228600" lvl="0" marL="228600" marR="0" rtl="0" algn="l">
              <a:lnSpc>
                <a:spcPct val="80000"/>
              </a:lnSpc>
              <a:spcBef>
                <a:spcPts val="1000"/>
              </a:spcBef>
              <a:buClr>
                <a:schemeClr val="dk1"/>
              </a:buClr>
              <a:buSzPct val="100000"/>
              <a:buFont typeface="Arial"/>
              <a:buChar char="•"/>
            </a:pPr>
            <a:r>
              <a:rPr b="0" i="0" lang="en-US" sz="2800" u="none" cap="none" strike="noStrike">
                <a:solidFill>
                  <a:schemeClr val="dk1"/>
                </a:solidFill>
                <a:latin typeface="Times New Roman"/>
                <a:ea typeface="Times New Roman"/>
                <a:cs typeface="Times New Roman"/>
                <a:sym typeface="Times New Roman"/>
              </a:rPr>
              <a:t>The interpretable features (for example, word contexts in case of word2vec) are hidden and distributed among uninterpretable vector components</a:t>
            </a:r>
            <a:r>
              <a:rPr b="0" i="1" lang="en-US" sz="2800" u="none" cap="none" strike="noStrike">
                <a:solidFill>
                  <a:schemeClr val="dk1"/>
                </a:solidFill>
                <a:latin typeface="Times New Roman"/>
                <a:ea typeface="Times New Roman"/>
                <a:cs typeface="Times New Roman"/>
                <a:sym typeface="Times New Roman"/>
              </a:rPr>
              <a:t>.</a:t>
            </a:r>
          </a:p>
        </p:txBody>
      </p:sp>
      <p:sp>
        <p:nvSpPr>
          <p:cNvPr id="160" name="Shape 160"/>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lgn="r">
              <a:spcBef>
                <a:spcPts val="0"/>
              </a:spcBef>
              <a:buClr>
                <a:srgbClr val="000000"/>
              </a:buClr>
              <a:buSzPct val="25000"/>
              <a:buFont typeface="Arial"/>
              <a:buNone/>
            </a:pPr>
            <a:fld id="{00000000-1234-1234-1234-123412341234}" type="slidenum">
              <a:rPr lang="en-US" sz="1200">
                <a:solidFill>
                  <a:srgbClr val="888888"/>
                </a:solidFill>
                <a:latin typeface="Times New Roman"/>
                <a:ea typeface="Times New Roman"/>
                <a:cs typeface="Times New Roman"/>
                <a:sym typeface="Times New Roman"/>
              </a:rPr>
              <a:t>‹#›</a:t>
            </a:fld>
          </a:p>
        </p:txBody>
      </p:sp>
      <p:sp>
        <p:nvSpPr>
          <p:cNvPr id="874" name="Shape 874"/>
          <p:cNvSpPr txBox="1"/>
          <p:nvPr/>
        </p:nvSpPr>
        <p:spPr>
          <a:xfrm>
            <a:off x="4070850" y="2774250"/>
            <a:ext cx="4050300" cy="1309500"/>
          </a:xfrm>
          <a:prstGeom prst="rect">
            <a:avLst/>
          </a:prstGeom>
          <a:noFill/>
          <a:ln>
            <a:noFill/>
          </a:ln>
        </p:spPr>
        <p:txBody>
          <a:bodyPr anchorCtr="0" anchor="t" bIns="91425" lIns="91425" rIns="91425" tIns="91425">
            <a:noAutofit/>
          </a:bodyPr>
          <a:lstStyle/>
          <a:p>
            <a:pPr lvl="0">
              <a:spcBef>
                <a:spcPts val="0"/>
              </a:spcBef>
              <a:buNone/>
            </a:pPr>
            <a:r>
              <a:rPr b="1" lang="en-US" sz="3600"/>
              <a:t>    </a:t>
            </a:r>
            <a:r>
              <a:rPr b="1" lang="en-US" sz="3600"/>
              <a:t>Experiments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txBox="1"/>
          <p:nvPr>
            <p:ph type="title"/>
          </p:nvPr>
        </p:nvSpPr>
        <p:spPr>
          <a:xfrm>
            <a:off x="415600" y="495166"/>
            <a:ext cx="11360700" cy="763500"/>
          </a:xfrm>
          <a:prstGeom prst="rect">
            <a:avLst/>
          </a:prstGeom>
        </p:spPr>
        <p:txBody>
          <a:bodyPr anchorCtr="0" anchor="t" bIns="91425" lIns="91425" rIns="91425" tIns="91425">
            <a:noAutofit/>
          </a:bodyPr>
          <a:lstStyle/>
          <a:p>
            <a:pPr lvl="0">
              <a:spcBef>
                <a:spcPts val="0"/>
              </a:spcBef>
              <a:buNone/>
            </a:pPr>
            <a:r>
              <a:rPr b="1" lang="en-US" sz="3000"/>
              <a:t>Hyper parameters really matter: Playing with perplexity</a:t>
            </a:r>
          </a:p>
        </p:txBody>
      </p:sp>
      <p:sp>
        <p:nvSpPr>
          <p:cNvPr id="881" name="Shape 881"/>
          <p:cNvSpPr txBox="1"/>
          <p:nvPr>
            <p:ph idx="1" type="body"/>
          </p:nvPr>
        </p:nvSpPr>
        <p:spPr>
          <a:xfrm>
            <a:off x="415600" y="1384233"/>
            <a:ext cx="11360700" cy="4555200"/>
          </a:xfrm>
          <a:prstGeom prst="rect">
            <a:avLst/>
          </a:prstGeom>
        </p:spPr>
        <p:txBody>
          <a:bodyPr anchorCtr="0" anchor="t" bIns="91425" lIns="91425" rIns="91425" tIns="91425">
            <a:noAutofit/>
          </a:bodyPr>
          <a:lstStyle/>
          <a:p>
            <a:pPr indent="-342900" lvl="0" marL="457200">
              <a:spcBef>
                <a:spcPts val="0"/>
              </a:spcBef>
              <a:buClr>
                <a:srgbClr val="000000"/>
              </a:buClr>
              <a:buSzPct val="100000"/>
              <a:buChar char="●"/>
            </a:pPr>
            <a:r>
              <a:rPr lang="en-US" sz="1800">
                <a:solidFill>
                  <a:srgbClr val="000000"/>
                </a:solidFill>
              </a:rPr>
              <a:t>projected 100 data points clearly </a:t>
            </a:r>
            <a:r>
              <a:rPr lang="en-US" sz="1800">
                <a:solidFill>
                  <a:srgbClr val="000000"/>
                </a:solidFill>
              </a:rPr>
              <a:t>separated</a:t>
            </a:r>
            <a:r>
              <a:rPr lang="en-US" sz="1800">
                <a:solidFill>
                  <a:srgbClr val="000000"/>
                </a:solidFill>
              </a:rPr>
              <a:t> in two different clusters with tSNE</a:t>
            </a:r>
          </a:p>
          <a:p>
            <a:pPr indent="-342900" lvl="0" marL="457200">
              <a:spcBef>
                <a:spcPts val="0"/>
              </a:spcBef>
              <a:buClr>
                <a:srgbClr val="000000"/>
              </a:buClr>
              <a:buSzPct val="100000"/>
              <a:buChar char="●"/>
            </a:pPr>
            <a:r>
              <a:rPr lang="en-US" sz="1800">
                <a:solidFill>
                  <a:srgbClr val="000000"/>
                </a:solidFill>
              </a:rPr>
              <a:t>Applied tSNE with </a:t>
            </a:r>
            <a:r>
              <a:rPr lang="en-US" sz="1800">
                <a:solidFill>
                  <a:srgbClr val="000000"/>
                </a:solidFill>
              </a:rPr>
              <a:t>different</a:t>
            </a:r>
            <a:r>
              <a:rPr lang="en-US" sz="1800">
                <a:solidFill>
                  <a:srgbClr val="000000"/>
                </a:solidFill>
              </a:rPr>
              <a:t> values of perplexity </a:t>
            </a:r>
          </a:p>
          <a:p>
            <a:pPr indent="-342900" lvl="0" marL="457200" rtl="0">
              <a:spcBef>
                <a:spcPts val="0"/>
              </a:spcBef>
              <a:buClr>
                <a:srgbClr val="000000"/>
              </a:buClr>
              <a:buSzPct val="100000"/>
              <a:buChar char="●"/>
            </a:pPr>
            <a:r>
              <a:rPr lang="en-US" sz="1800">
                <a:solidFill>
                  <a:srgbClr val="000000"/>
                </a:solidFill>
              </a:rPr>
              <a:t>With perplexity=2, local variations in the data dominate</a:t>
            </a:r>
          </a:p>
          <a:p>
            <a:pPr indent="-342900" lvl="0" marL="457200" rtl="0">
              <a:spcBef>
                <a:spcPts val="0"/>
              </a:spcBef>
              <a:buClr>
                <a:srgbClr val="000000"/>
              </a:buClr>
              <a:buSzPct val="100000"/>
              <a:buChar char="●"/>
            </a:pPr>
            <a:r>
              <a:rPr lang="en-US" sz="1800">
                <a:solidFill>
                  <a:srgbClr val="000000"/>
                </a:solidFill>
              </a:rPr>
              <a:t>With perplexity in range(5-50) as suggested in paper, plots still capture some structure in the data</a:t>
            </a:r>
          </a:p>
        </p:txBody>
      </p:sp>
      <p:sp>
        <p:nvSpPr>
          <p:cNvPr id="882" name="Shape 882"/>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5 at 7.05.47 PM.png" id="883" name="Shape 883"/>
          <p:cNvPicPr preferRelativeResize="0"/>
          <p:nvPr/>
        </p:nvPicPr>
        <p:blipFill>
          <a:blip r:embed="rId3">
            <a:alphaModFix/>
          </a:blip>
          <a:stretch>
            <a:fillRect/>
          </a:stretch>
        </p:blipFill>
        <p:spPr>
          <a:xfrm>
            <a:off x="0" y="2963528"/>
            <a:ext cx="12192001" cy="325409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8" name="Shape 888"/>
        <p:cNvGrpSpPr/>
        <p:nvPr/>
      </p:nvGrpSpPr>
      <p:grpSpPr>
        <a:xfrm>
          <a:off x="0" y="0"/>
          <a:ext cx="0" cy="0"/>
          <a:chOff x="0" y="0"/>
          <a:chExt cx="0" cy="0"/>
        </a:xfrm>
      </p:grpSpPr>
      <p:sp>
        <p:nvSpPr>
          <p:cNvPr id="889" name="Shape 889"/>
          <p:cNvSpPr txBox="1"/>
          <p:nvPr>
            <p:ph type="title"/>
          </p:nvPr>
        </p:nvSpPr>
        <p:spPr>
          <a:xfrm>
            <a:off x="415600" y="315916"/>
            <a:ext cx="11360700" cy="763500"/>
          </a:xfrm>
          <a:prstGeom prst="rect">
            <a:avLst/>
          </a:prstGeom>
        </p:spPr>
        <p:txBody>
          <a:bodyPr anchorCtr="0" anchor="t" bIns="91425" lIns="91425" rIns="91425" tIns="91425">
            <a:noAutofit/>
          </a:bodyPr>
          <a:lstStyle/>
          <a:p>
            <a:pPr lvl="0">
              <a:spcBef>
                <a:spcPts val="0"/>
              </a:spcBef>
              <a:buNone/>
            </a:pPr>
            <a:r>
              <a:rPr b="1" lang="en-US" sz="3000"/>
              <a:t>Hyper parameters really matter: Playing with #iterations</a:t>
            </a:r>
          </a:p>
        </p:txBody>
      </p:sp>
      <p:sp>
        <p:nvSpPr>
          <p:cNvPr id="890" name="Shape 890"/>
          <p:cNvSpPr txBox="1"/>
          <p:nvPr>
            <p:ph idx="1" type="body"/>
          </p:nvPr>
        </p:nvSpPr>
        <p:spPr>
          <a:xfrm>
            <a:off x="415600" y="1079433"/>
            <a:ext cx="11360700" cy="4555200"/>
          </a:xfrm>
          <a:prstGeom prst="rect">
            <a:avLst/>
          </a:prstGeom>
        </p:spPr>
        <p:txBody>
          <a:bodyPr anchorCtr="0" anchor="t" bIns="91425" lIns="91425" rIns="91425" tIns="91425">
            <a:noAutofit/>
          </a:bodyPr>
          <a:lstStyle/>
          <a:p>
            <a:pPr indent="-342900" lvl="0" marL="457200">
              <a:spcBef>
                <a:spcPts val="0"/>
              </a:spcBef>
              <a:buClr>
                <a:srgbClr val="000000"/>
              </a:buClr>
              <a:buSzPct val="100000"/>
              <a:buChar char="●"/>
            </a:pPr>
            <a:r>
              <a:rPr lang="en-US" sz="1800">
                <a:solidFill>
                  <a:srgbClr val="000000"/>
                </a:solidFill>
              </a:rPr>
              <a:t>Perplexity set to 30.0 </a:t>
            </a:r>
          </a:p>
          <a:p>
            <a:pPr indent="-342900" lvl="0" marL="457200">
              <a:spcBef>
                <a:spcPts val="0"/>
              </a:spcBef>
              <a:buClr>
                <a:srgbClr val="000000"/>
              </a:buClr>
              <a:buSzPct val="100000"/>
              <a:buChar char="●"/>
            </a:pPr>
            <a:r>
              <a:rPr lang="en-US" sz="1800">
                <a:solidFill>
                  <a:srgbClr val="000000"/>
                </a:solidFill>
              </a:rPr>
              <a:t>Applied tSNE with different number of iterations </a:t>
            </a:r>
          </a:p>
          <a:p>
            <a:pPr indent="-342900" lvl="0" marL="457200">
              <a:spcBef>
                <a:spcPts val="0"/>
              </a:spcBef>
              <a:buClr>
                <a:srgbClr val="000000"/>
              </a:buClr>
              <a:buSzPct val="100000"/>
              <a:buChar char="●"/>
            </a:pPr>
            <a:r>
              <a:rPr lang="en-US" sz="1800">
                <a:solidFill>
                  <a:srgbClr val="000000"/>
                </a:solidFill>
              </a:rPr>
              <a:t>Takeaway : different datasets may require different number of iterations </a:t>
            </a:r>
          </a:p>
        </p:txBody>
      </p:sp>
      <p:sp>
        <p:nvSpPr>
          <p:cNvPr id="891" name="Shape 891"/>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17.25 AM.png" id="892" name="Shape 892"/>
          <p:cNvPicPr preferRelativeResize="0"/>
          <p:nvPr/>
        </p:nvPicPr>
        <p:blipFill>
          <a:blip r:embed="rId3">
            <a:alphaModFix/>
          </a:blip>
          <a:stretch>
            <a:fillRect/>
          </a:stretch>
        </p:blipFill>
        <p:spPr>
          <a:xfrm>
            <a:off x="0" y="2750822"/>
            <a:ext cx="12192001" cy="307675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7" name="Shape 897"/>
        <p:cNvGrpSpPr/>
        <p:nvPr/>
      </p:nvGrpSpPr>
      <p:grpSpPr>
        <a:xfrm>
          <a:off x="0" y="0"/>
          <a:ext cx="0" cy="0"/>
          <a:chOff x="0" y="0"/>
          <a:chExt cx="0" cy="0"/>
        </a:xfrm>
      </p:grpSpPr>
      <p:sp>
        <p:nvSpPr>
          <p:cNvPr id="898" name="Shape 898"/>
          <p:cNvSpPr txBox="1"/>
          <p:nvPr>
            <p:ph type="title"/>
          </p:nvPr>
        </p:nvSpPr>
        <p:spPr>
          <a:xfrm>
            <a:off x="415600" y="307416"/>
            <a:ext cx="11360700" cy="7635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US" sz="3000"/>
              <a:t>Cluster sizes can be misleading </a:t>
            </a:r>
          </a:p>
        </p:txBody>
      </p:sp>
      <p:sp>
        <p:nvSpPr>
          <p:cNvPr id="899" name="Shape 899"/>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342900" lvl="0" marL="457200">
              <a:spcBef>
                <a:spcPts val="0"/>
              </a:spcBef>
              <a:buSzPct val="100000"/>
              <a:buChar char="●"/>
            </a:pPr>
            <a:r>
              <a:rPr lang="en-US" sz="1800"/>
              <a:t>Uses tSNE to plot two clusters with different standard deviation</a:t>
            </a:r>
          </a:p>
          <a:p>
            <a:pPr indent="-342900" lvl="0" marL="457200">
              <a:spcBef>
                <a:spcPts val="0"/>
              </a:spcBef>
              <a:buSzPct val="100000"/>
              <a:buChar char="●"/>
            </a:pPr>
            <a:r>
              <a:rPr lang="en-US" sz="1800"/>
              <a:t>bottomline, we cannot see cluster sizes in t-SNE plots</a:t>
            </a:r>
          </a:p>
        </p:txBody>
      </p:sp>
      <p:sp>
        <p:nvSpPr>
          <p:cNvPr id="900" name="Shape 900"/>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22.45 AM.png" id="901" name="Shape 901"/>
          <p:cNvPicPr preferRelativeResize="0"/>
          <p:nvPr/>
        </p:nvPicPr>
        <p:blipFill>
          <a:blip r:embed="rId3">
            <a:alphaModFix/>
          </a:blip>
          <a:stretch>
            <a:fillRect/>
          </a:stretch>
        </p:blipFill>
        <p:spPr>
          <a:xfrm>
            <a:off x="-70700" y="2909416"/>
            <a:ext cx="12191999" cy="31824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6" name="Shape 906"/>
        <p:cNvGrpSpPr/>
        <p:nvPr/>
      </p:nvGrpSpPr>
      <p:grpSpPr>
        <a:xfrm>
          <a:off x="0" y="0"/>
          <a:ext cx="0" cy="0"/>
          <a:chOff x="0" y="0"/>
          <a:chExt cx="0" cy="0"/>
        </a:xfrm>
      </p:grpSpPr>
      <p:sp>
        <p:nvSpPr>
          <p:cNvPr id="907" name="Shape 907"/>
          <p:cNvSpPr txBox="1"/>
          <p:nvPr>
            <p:ph type="title"/>
          </p:nvPr>
        </p:nvSpPr>
        <p:spPr>
          <a:xfrm>
            <a:off x="415600" y="392116"/>
            <a:ext cx="11360700" cy="763500"/>
          </a:xfrm>
          <a:prstGeom prst="rect">
            <a:avLst/>
          </a:prstGeom>
        </p:spPr>
        <p:txBody>
          <a:bodyPr anchorCtr="0" anchor="t" bIns="91425" lIns="91425" rIns="91425" tIns="91425">
            <a:noAutofit/>
          </a:bodyPr>
          <a:lstStyle/>
          <a:p>
            <a:pPr lvl="0">
              <a:spcBef>
                <a:spcPts val="0"/>
              </a:spcBef>
              <a:buNone/>
            </a:pPr>
            <a:r>
              <a:rPr lang="en-US"/>
              <a:t>Distances in t-SNE plots</a:t>
            </a:r>
          </a:p>
        </p:txBody>
      </p:sp>
      <p:sp>
        <p:nvSpPr>
          <p:cNvPr id="908" name="Shape 908"/>
          <p:cNvSpPr txBox="1"/>
          <p:nvPr>
            <p:ph idx="1" type="body"/>
          </p:nvPr>
        </p:nvSpPr>
        <p:spPr>
          <a:xfrm>
            <a:off x="415600" y="1155633"/>
            <a:ext cx="11360700" cy="4555200"/>
          </a:xfrm>
          <a:prstGeom prst="rect">
            <a:avLst/>
          </a:prstGeom>
        </p:spPr>
        <p:txBody>
          <a:bodyPr anchorCtr="0" anchor="t" bIns="91425" lIns="91425" rIns="91425" tIns="91425">
            <a:noAutofit/>
          </a:bodyPr>
          <a:lstStyle/>
          <a:p>
            <a:pPr indent="-342900" lvl="0" marL="457200">
              <a:spcBef>
                <a:spcPts val="0"/>
              </a:spcBef>
              <a:buClr>
                <a:srgbClr val="000000"/>
              </a:buClr>
              <a:buSzPct val="100000"/>
              <a:buChar char="●"/>
            </a:pPr>
            <a:r>
              <a:rPr lang="en-US" sz="1800">
                <a:solidFill>
                  <a:srgbClr val="000000"/>
                </a:solidFill>
              </a:rPr>
              <a:t>At lower perplexity clusters look equidistant </a:t>
            </a:r>
          </a:p>
          <a:p>
            <a:pPr indent="-342900" lvl="0" marL="457200" rtl="0">
              <a:spcBef>
                <a:spcPts val="0"/>
              </a:spcBef>
              <a:buClr>
                <a:srgbClr val="000000"/>
              </a:buClr>
              <a:buSzPct val="100000"/>
              <a:buChar char="●"/>
            </a:pPr>
            <a:r>
              <a:rPr lang="en-US" sz="1800">
                <a:solidFill>
                  <a:srgbClr val="000000"/>
                </a:solidFill>
              </a:rPr>
              <a:t>At perplexity=50, tSNE captures some notion of global geometry in the data</a:t>
            </a:r>
          </a:p>
          <a:p>
            <a:pPr indent="-342900" lvl="0" marL="457200">
              <a:spcBef>
                <a:spcPts val="0"/>
              </a:spcBef>
              <a:buClr>
                <a:srgbClr val="000000"/>
              </a:buClr>
              <a:buSzPct val="100000"/>
              <a:buChar char="●"/>
            </a:pPr>
            <a:r>
              <a:rPr lang="en-US" sz="1800">
                <a:solidFill>
                  <a:srgbClr val="000000"/>
                </a:solidFill>
              </a:rPr>
              <a:t>50 data points in each sub cluster </a:t>
            </a:r>
          </a:p>
        </p:txBody>
      </p:sp>
      <p:sp>
        <p:nvSpPr>
          <p:cNvPr id="909" name="Shape 909"/>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24.47 AM.png" id="910" name="Shape 910"/>
          <p:cNvPicPr preferRelativeResize="0"/>
          <p:nvPr/>
        </p:nvPicPr>
        <p:blipFill>
          <a:blip r:embed="rId3">
            <a:alphaModFix/>
          </a:blip>
          <a:stretch>
            <a:fillRect/>
          </a:stretch>
        </p:blipFill>
        <p:spPr>
          <a:xfrm>
            <a:off x="0" y="3018575"/>
            <a:ext cx="12191998" cy="30732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ph type="title"/>
          </p:nvPr>
        </p:nvSpPr>
        <p:spPr>
          <a:xfrm>
            <a:off x="415600" y="392116"/>
            <a:ext cx="11360700" cy="763500"/>
          </a:xfrm>
          <a:prstGeom prst="rect">
            <a:avLst/>
          </a:prstGeom>
        </p:spPr>
        <p:txBody>
          <a:bodyPr anchorCtr="0" anchor="t" bIns="91425" lIns="91425" rIns="91425" tIns="91425">
            <a:noAutofit/>
          </a:bodyPr>
          <a:lstStyle/>
          <a:p>
            <a:pPr lvl="0">
              <a:spcBef>
                <a:spcPts val="0"/>
              </a:spcBef>
              <a:buClr>
                <a:schemeClr val="dk1"/>
              </a:buClr>
              <a:buSzPct val="29729"/>
              <a:buFont typeface="Arial"/>
              <a:buNone/>
            </a:pPr>
            <a:r>
              <a:rPr lang="en-US"/>
              <a:t>Distances in t-SNE plots</a:t>
            </a:r>
          </a:p>
          <a:p>
            <a:pPr lvl="0">
              <a:spcBef>
                <a:spcPts val="0"/>
              </a:spcBef>
              <a:buNone/>
            </a:pPr>
            <a:r>
              <a:t/>
            </a:r>
            <a:endParaRPr/>
          </a:p>
        </p:txBody>
      </p:sp>
      <p:sp>
        <p:nvSpPr>
          <p:cNvPr id="917" name="Shape 917"/>
          <p:cNvSpPr txBox="1"/>
          <p:nvPr>
            <p:ph idx="1" type="body"/>
          </p:nvPr>
        </p:nvSpPr>
        <p:spPr>
          <a:xfrm>
            <a:off x="415600" y="1155633"/>
            <a:ext cx="11360700" cy="4555200"/>
          </a:xfrm>
          <a:prstGeom prst="rect">
            <a:avLst/>
          </a:prstGeom>
        </p:spPr>
        <p:txBody>
          <a:bodyPr anchorCtr="0" anchor="t" bIns="91425" lIns="91425" rIns="91425" tIns="91425">
            <a:noAutofit/>
          </a:bodyPr>
          <a:lstStyle/>
          <a:p>
            <a:pPr indent="-342900" lvl="0" marL="457200">
              <a:spcBef>
                <a:spcPts val="0"/>
              </a:spcBef>
              <a:buClr>
                <a:srgbClr val="000000"/>
              </a:buClr>
              <a:buSzPct val="100000"/>
              <a:buChar char="●"/>
            </a:pPr>
            <a:r>
              <a:rPr lang="en-US" sz="1800">
                <a:solidFill>
                  <a:srgbClr val="000000"/>
                </a:solidFill>
              </a:rPr>
              <a:t>tSNE is not able to capture global geometry even at perplexity=50. </a:t>
            </a:r>
          </a:p>
          <a:p>
            <a:pPr indent="-342900" lvl="0" marL="457200" rtl="0">
              <a:spcBef>
                <a:spcPts val="0"/>
              </a:spcBef>
              <a:buClr>
                <a:srgbClr val="000000"/>
              </a:buClr>
              <a:buSzPct val="100000"/>
              <a:buChar char="●"/>
            </a:pPr>
            <a:r>
              <a:rPr lang="en-US" sz="1800">
                <a:solidFill>
                  <a:srgbClr val="000000"/>
                </a:solidFill>
              </a:rPr>
              <a:t>key take away : well </a:t>
            </a:r>
            <a:r>
              <a:rPr lang="en-US" sz="1800">
                <a:solidFill>
                  <a:srgbClr val="000000"/>
                </a:solidFill>
              </a:rPr>
              <a:t>separated</a:t>
            </a:r>
            <a:r>
              <a:rPr lang="en-US" sz="1800">
                <a:solidFill>
                  <a:srgbClr val="000000"/>
                </a:solidFill>
              </a:rPr>
              <a:t> clusters may not mean anything in tSNE.</a:t>
            </a:r>
          </a:p>
          <a:p>
            <a:pPr indent="-342900" lvl="0" marL="457200">
              <a:spcBef>
                <a:spcPts val="0"/>
              </a:spcBef>
              <a:buClr>
                <a:srgbClr val="000000"/>
              </a:buClr>
              <a:buSzPct val="100000"/>
              <a:buChar char="●"/>
            </a:pPr>
            <a:r>
              <a:rPr lang="en-US" sz="1800">
                <a:solidFill>
                  <a:srgbClr val="000000"/>
                </a:solidFill>
              </a:rPr>
              <a:t>200</a:t>
            </a:r>
            <a:r>
              <a:rPr lang="en-US" sz="1800">
                <a:solidFill>
                  <a:srgbClr val="000000"/>
                </a:solidFill>
              </a:rPr>
              <a:t> data points in each sub cluster </a:t>
            </a:r>
          </a:p>
        </p:txBody>
      </p:sp>
      <p:sp>
        <p:nvSpPr>
          <p:cNvPr id="918" name="Shape 918"/>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28.56 AM.png" id="919" name="Shape 919"/>
          <p:cNvPicPr preferRelativeResize="0"/>
          <p:nvPr/>
        </p:nvPicPr>
        <p:blipFill>
          <a:blip r:embed="rId3">
            <a:alphaModFix/>
          </a:blip>
          <a:stretch>
            <a:fillRect/>
          </a:stretch>
        </p:blipFill>
        <p:spPr>
          <a:xfrm>
            <a:off x="29850" y="2944564"/>
            <a:ext cx="12191999" cy="3147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 name="Shape 924"/>
        <p:cNvGrpSpPr/>
        <p:nvPr/>
      </p:nvGrpSpPr>
      <p:grpSpPr>
        <a:xfrm>
          <a:off x="0" y="0"/>
          <a:ext cx="0" cy="0"/>
          <a:chOff x="0" y="0"/>
          <a:chExt cx="0" cy="0"/>
        </a:xfrm>
      </p:grpSpPr>
      <p:sp>
        <p:nvSpPr>
          <p:cNvPr id="925" name="Shape 925"/>
          <p:cNvSpPr txBox="1"/>
          <p:nvPr>
            <p:ph type="title"/>
          </p:nvPr>
        </p:nvSpPr>
        <p:spPr>
          <a:xfrm>
            <a:off x="415600" y="366341"/>
            <a:ext cx="11360700" cy="763500"/>
          </a:xfrm>
          <a:prstGeom prst="rect">
            <a:avLst/>
          </a:prstGeom>
        </p:spPr>
        <p:txBody>
          <a:bodyPr anchorCtr="0" anchor="t" bIns="91425" lIns="91425" rIns="91425" tIns="91425">
            <a:noAutofit/>
          </a:bodyPr>
          <a:lstStyle/>
          <a:p>
            <a:pPr lvl="0" rtl="0">
              <a:lnSpc>
                <a:spcPct val="115000"/>
              </a:lnSpc>
              <a:spcBef>
                <a:spcPts val="1400"/>
              </a:spcBef>
              <a:spcAft>
                <a:spcPts val="400"/>
              </a:spcAft>
              <a:buClr>
                <a:schemeClr val="dk1"/>
              </a:buClr>
              <a:buSzPct val="36666"/>
              <a:buFont typeface="Arial"/>
              <a:buNone/>
            </a:pPr>
            <a:r>
              <a:rPr b="1" lang="en-US" sz="3000"/>
              <a:t>Random noise doesn’t always look random</a:t>
            </a:r>
          </a:p>
          <a:p>
            <a:pPr lvl="0">
              <a:spcBef>
                <a:spcPts val="0"/>
              </a:spcBef>
              <a:buNone/>
            </a:pPr>
            <a:r>
              <a:t/>
            </a:r>
            <a:endParaRPr/>
          </a:p>
        </p:txBody>
      </p:sp>
      <p:sp>
        <p:nvSpPr>
          <p:cNvPr id="926" name="Shape 926"/>
          <p:cNvSpPr txBox="1"/>
          <p:nvPr>
            <p:ph idx="1" type="body"/>
          </p:nvPr>
        </p:nvSpPr>
        <p:spPr>
          <a:xfrm>
            <a:off x="415650" y="1265608"/>
            <a:ext cx="11360700" cy="4555200"/>
          </a:xfrm>
          <a:prstGeom prst="rect">
            <a:avLst/>
          </a:prstGeom>
        </p:spPr>
        <p:txBody>
          <a:bodyPr anchorCtr="0" anchor="t" bIns="91425" lIns="91425" rIns="91425" tIns="91425">
            <a:noAutofit/>
          </a:bodyPr>
          <a:lstStyle/>
          <a:p>
            <a:pPr indent="-342900" lvl="0" marL="457200">
              <a:spcBef>
                <a:spcPts val="0"/>
              </a:spcBef>
              <a:buSzPct val="100000"/>
              <a:buChar char="●"/>
            </a:pPr>
            <a:r>
              <a:rPr lang="en-US" sz="1800"/>
              <a:t>For this experiment, we generated random points from gaussian distribution</a:t>
            </a:r>
          </a:p>
          <a:p>
            <a:pPr indent="-342900" lvl="0" marL="457200">
              <a:spcBef>
                <a:spcPts val="0"/>
              </a:spcBef>
              <a:buSzPct val="100000"/>
              <a:buChar char="●"/>
            </a:pPr>
            <a:r>
              <a:rPr lang="en-US" sz="1800"/>
              <a:t>Plots with lower perplexity, showing misleading structures in the data</a:t>
            </a:r>
          </a:p>
        </p:txBody>
      </p:sp>
      <p:sp>
        <p:nvSpPr>
          <p:cNvPr id="927" name="Shape 927"/>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31.19 AM.png" id="928" name="Shape 928"/>
          <p:cNvPicPr preferRelativeResize="0"/>
          <p:nvPr/>
        </p:nvPicPr>
        <p:blipFill>
          <a:blip r:embed="rId3">
            <a:alphaModFix/>
          </a:blip>
          <a:stretch>
            <a:fillRect/>
          </a:stretch>
        </p:blipFill>
        <p:spPr>
          <a:xfrm>
            <a:off x="-50" y="3077479"/>
            <a:ext cx="12192002" cy="314014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sp>
        <p:nvSpPr>
          <p:cNvPr id="934" name="Shape 934"/>
          <p:cNvSpPr txBox="1"/>
          <p:nvPr>
            <p:ph type="title"/>
          </p:nvPr>
        </p:nvSpPr>
        <p:spPr>
          <a:xfrm>
            <a:off x="344900" y="647316"/>
            <a:ext cx="11360700" cy="763500"/>
          </a:xfrm>
          <a:prstGeom prst="rect">
            <a:avLst/>
          </a:prstGeom>
        </p:spPr>
        <p:txBody>
          <a:bodyPr anchorCtr="0" anchor="t" bIns="91425" lIns="91425" rIns="91425" tIns="91425">
            <a:noAutofit/>
          </a:bodyPr>
          <a:lstStyle/>
          <a:p>
            <a:pPr lvl="0">
              <a:spcBef>
                <a:spcPts val="0"/>
              </a:spcBef>
              <a:buNone/>
            </a:pPr>
            <a:r>
              <a:rPr b="1" lang="en-US" sz="3000"/>
              <a:t>You can see some shapes sometimes</a:t>
            </a:r>
          </a:p>
        </p:txBody>
      </p:sp>
      <p:sp>
        <p:nvSpPr>
          <p:cNvPr id="935" name="Shape 935"/>
          <p:cNvSpPr txBox="1"/>
          <p:nvPr>
            <p:ph idx="1" type="body"/>
          </p:nvPr>
        </p:nvSpPr>
        <p:spPr>
          <a:xfrm>
            <a:off x="415600" y="1536633"/>
            <a:ext cx="11360700" cy="4555200"/>
          </a:xfrm>
          <a:prstGeom prst="rect">
            <a:avLst/>
          </a:prstGeom>
        </p:spPr>
        <p:txBody>
          <a:bodyPr anchorCtr="0" anchor="t" bIns="91425" lIns="91425" rIns="91425" tIns="91425">
            <a:noAutofit/>
          </a:bodyPr>
          <a:lstStyle/>
          <a:p>
            <a:pPr indent="-342900" lvl="0" marL="457200">
              <a:spcBef>
                <a:spcPts val="0"/>
              </a:spcBef>
              <a:buSzPct val="100000"/>
              <a:buChar char="●"/>
            </a:pPr>
            <a:r>
              <a:rPr lang="en-US" sz="1800"/>
              <a:t>Axis aligned gaussian distribution </a:t>
            </a:r>
          </a:p>
          <a:p>
            <a:pPr indent="-342900" lvl="0" marL="457200">
              <a:spcBef>
                <a:spcPts val="0"/>
              </a:spcBef>
              <a:buSzPct val="100000"/>
              <a:buChar char="●"/>
            </a:pPr>
            <a:r>
              <a:rPr lang="en-US" sz="1800"/>
              <a:t>For certain values of perplexity, long cluster look almost correct. </a:t>
            </a:r>
          </a:p>
          <a:p>
            <a:pPr indent="-342900" lvl="0" marL="457200" rtl="0">
              <a:spcBef>
                <a:spcPts val="0"/>
              </a:spcBef>
              <a:buSzPct val="100000"/>
              <a:buChar char="●"/>
            </a:pPr>
            <a:r>
              <a:rPr lang="en-US" sz="1800"/>
              <a:t>tSNE tends to expands </a:t>
            </a:r>
            <a:r>
              <a:rPr lang="en-US" sz="1800"/>
              <a:t>regions</a:t>
            </a:r>
            <a:r>
              <a:rPr lang="en-US" sz="1800"/>
              <a:t> which are denser </a:t>
            </a:r>
          </a:p>
        </p:txBody>
      </p:sp>
      <p:sp>
        <p:nvSpPr>
          <p:cNvPr id="936" name="Shape 936"/>
          <p:cNvSpPr txBox="1"/>
          <p:nvPr>
            <p:ph idx="12" type="sldNum"/>
          </p:nvPr>
        </p:nvSpPr>
        <p:spPr>
          <a:xfrm>
            <a:off x="11296610" y="6217621"/>
            <a:ext cx="731700" cy="524700"/>
          </a:xfrm>
          <a:prstGeom prst="rect">
            <a:avLst/>
          </a:prstGeom>
        </p:spPr>
        <p:txBody>
          <a:bodyPr anchorCtr="0" anchor="ctr" bIns="91425" lIns="91425" rIns="91425" tIns="91425">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 Shot 2017-05-26 at 12.33.48 AM.png" id="937" name="Shape 937"/>
          <p:cNvPicPr preferRelativeResize="0"/>
          <p:nvPr/>
        </p:nvPicPr>
        <p:blipFill>
          <a:blip r:embed="rId3">
            <a:alphaModFix/>
          </a:blip>
          <a:stretch>
            <a:fillRect/>
          </a:stretch>
        </p:blipFill>
        <p:spPr>
          <a:xfrm>
            <a:off x="0" y="3051450"/>
            <a:ext cx="12192000" cy="30882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rtl="0" algn="r">
              <a:spcBef>
                <a:spcPts val="0"/>
              </a:spcBef>
              <a:buClr>
                <a:srgbClr val="000000"/>
              </a:buClr>
              <a:buSzPct val="25000"/>
              <a:buFont typeface="Arial"/>
              <a:buNone/>
            </a:pPr>
            <a:fld id="{00000000-1234-1234-1234-123412341234}" type="slidenum">
              <a:rPr lang="en-US" sz="1200">
                <a:solidFill>
                  <a:srgbClr val="888888"/>
                </a:solidFill>
                <a:latin typeface="Times New Roman"/>
                <a:ea typeface="Times New Roman"/>
                <a:cs typeface="Times New Roman"/>
                <a:sym typeface="Times New Roman"/>
              </a:rPr>
              <a:t>‹#›</a:t>
            </a:fld>
          </a:p>
        </p:txBody>
      </p:sp>
      <p:sp>
        <p:nvSpPr>
          <p:cNvPr id="944" name="Shape 944"/>
          <p:cNvSpPr txBox="1"/>
          <p:nvPr/>
        </p:nvSpPr>
        <p:spPr>
          <a:xfrm>
            <a:off x="2035850" y="2844500"/>
            <a:ext cx="5561100" cy="2451000"/>
          </a:xfrm>
          <a:prstGeom prst="rect">
            <a:avLst/>
          </a:prstGeom>
          <a:noFill/>
          <a:ln>
            <a:noFill/>
          </a:ln>
        </p:spPr>
        <p:txBody>
          <a:bodyPr anchorCtr="0" anchor="t" bIns="91425" lIns="91425" rIns="91425" tIns="91425">
            <a:noAutofit/>
          </a:bodyPr>
          <a:lstStyle/>
          <a:p>
            <a:pPr lvl="0" algn="ctr">
              <a:spcBef>
                <a:spcPts val="0"/>
              </a:spcBef>
              <a:buNone/>
            </a:pPr>
            <a:r>
              <a:rPr b="1" lang="en-US" sz="3600"/>
              <a:t>Why word2vec does better than others ?</a:t>
            </a:r>
          </a:p>
        </p:txBody>
      </p:sp>
      <p:pic>
        <p:nvPicPr>
          <p:cNvPr id="945" name="Shape 945"/>
          <p:cNvPicPr preferRelativeResize="0"/>
          <p:nvPr/>
        </p:nvPicPr>
        <p:blipFill>
          <a:blip r:embed="rId3">
            <a:alphaModFix/>
          </a:blip>
          <a:stretch>
            <a:fillRect/>
          </a:stretch>
        </p:blipFill>
        <p:spPr>
          <a:xfrm>
            <a:off x="7596950" y="930901"/>
            <a:ext cx="3106374" cy="42525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 name="Shape 950"/>
        <p:cNvGrpSpPr/>
        <p:nvPr/>
      </p:nvGrpSpPr>
      <p:grpSpPr>
        <a:xfrm>
          <a:off x="0" y="0"/>
          <a:ext cx="0" cy="0"/>
          <a:chOff x="0" y="0"/>
          <a:chExt cx="0" cy="0"/>
        </a:xfrm>
      </p:grpSpPr>
      <p:sp>
        <p:nvSpPr>
          <p:cNvPr id="951" name="Shape 951"/>
          <p:cNvSpPr txBox="1"/>
          <p:nvPr>
            <p:ph idx="12" type="sldNum"/>
          </p:nvPr>
        </p:nvSpPr>
        <p:spPr>
          <a:xfrm>
            <a:off x="8610600" y="6356350"/>
            <a:ext cx="27432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952" name="Shape 952"/>
          <p:cNvSpPr txBox="1"/>
          <p:nvPr>
            <p:ph idx="4294967295" type="title"/>
          </p:nvPr>
        </p:nvSpPr>
        <p:spPr>
          <a:xfrm>
            <a:off x="415600" y="59966"/>
            <a:ext cx="11360700" cy="763500"/>
          </a:xfrm>
          <a:prstGeom prst="rect">
            <a:avLst/>
          </a:prstGeom>
        </p:spPr>
        <p:txBody>
          <a:bodyPr anchorCtr="0" anchor="ctr" bIns="91425" lIns="91425" rIns="91425" tIns="91425">
            <a:noAutofit/>
          </a:bodyPr>
          <a:lstStyle/>
          <a:p>
            <a:pPr lvl="0" rtl="0">
              <a:spcBef>
                <a:spcPts val="0"/>
              </a:spcBef>
              <a:buNone/>
            </a:pPr>
            <a:r>
              <a:rPr lang="en-US"/>
              <a:t>At heart they are all same !!</a:t>
            </a:r>
          </a:p>
        </p:txBody>
      </p:sp>
      <p:sp>
        <p:nvSpPr>
          <p:cNvPr id="953" name="Shape 953"/>
          <p:cNvSpPr txBox="1"/>
          <p:nvPr>
            <p:ph idx="4294967295" type="body"/>
          </p:nvPr>
        </p:nvSpPr>
        <p:spPr>
          <a:xfrm>
            <a:off x="415600" y="904247"/>
            <a:ext cx="11360700" cy="5728799"/>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US">
                <a:solidFill>
                  <a:srgbClr val="000000"/>
                </a:solidFill>
              </a:rPr>
              <a:t>Its has been shown that in essence GloVe and word2vec are no different from traditional methods like PCA, LSA etc (</a:t>
            </a:r>
            <a:r>
              <a:rPr lang="en-US"/>
              <a:t>Levy et al. 2015 call them DSM</a:t>
            </a:r>
            <a:r>
              <a:rPr lang="en-US">
                <a:solidFill>
                  <a:srgbClr val="000000"/>
                </a:solidFill>
              </a:rPr>
              <a:t> )</a:t>
            </a:r>
          </a:p>
          <a:p>
            <a:pPr indent="0" lvl="0" marL="0" rtl="0">
              <a:spcBef>
                <a:spcPts val="0"/>
              </a:spcBef>
              <a:buNone/>
            </a:pPr>
            <a:r>
              <a:rPr lang="en-US">
                <a:solidFill>
                  <a:srgbClr val="000000"/>
                </a:solidFill>
              </a:rPr>
              <a:t> </a:t>
            </a:r>
          </a:p>
          <a:p>
            <a:pPr indent="-228600" lvl="0" marL="457200" rtl="0">
              <a:spcBef>
                <a:spcPts val="0"/>
              </a:spcBef>
              <a:buClr>
                <a:srgbClr val="000000"/>
              </a:buClr>
              <a:buChar char="●"/>
            </a:pPr>
            <a:r>
              <a:rPr lang="en-US">
                <a:solidFill>
                  <a:srgbClr val="000000"/>
                </a:solidFill>
              </a:rPr>
              <a:t>GloVe ⋍ </a:t>
            </a:r>
            <a:r>
              <a:rPr lang="en-US"/>
              <a:t>PCA/LSA is straightforward (both factorize global counts matrix)</a:t>
            </a:r>
          </a:p>
          <a:p>
            <a:pPr indent="0" lvl="0" marL="0" rtl="0">
              <a:spcBef>
                <a:spcPts val="0"/>
              </a:spcBef>
              <a:buNone/>
            </a:pPr>
            <a:r>
              <a:t/>
            </a:r>
            <a:endParaRPr>
              <a:solidFill>
                <a:srgbClr val="000000"/>
              </a:solidFill>
            </a:endParaRPr>
          </a:p>
          <a:p>
            <a:pPr indent="-228600" lvl="0" marL="457200" rtl="0">
              <a:spcBef>
                <a:spcPts val="0"/>
              </a:spcBef>
              <a:buClr>
                <a:srgbClr val="000000"/>
              </a:buClr>
              <a:buChar char="●"/>
            </a:pPr>
            <a:r>
              <a:rPr lang="en-US">
                <a:solidFill>
                  <a:srgbClr val="000000"/>
                </a:solidFill>
              </a:rPr>
              <a:t>word2vec </a:t>
            </a:r>
            <a:r>
              <a:rPr lang="en-US"/>
              <a:t>⋍ PCA/LSA is non-trivial (Levy et al. 2015)</a:t>
            </a:r>
          </a:p>
          <a:p>
            <a:pPr indent="0" lvl="0" marL="0" rtl="0">
              <a:spcBef>
                <a:spcPts val="0"/>
              </a:spcBef>
              <a:buNone/>
            </a:pPr>
            <a:r>
              <a:t/>
            </a:r>
            <a:endParaRPr/>
          </a:p>
          <a:p>
            <a:pPr indent="-228600" lvl="0" marL="457200" rtl="0">
              <a:spcBef>
                <a:spcPts val="0"/>
              </a:spcBef>
              <a:buChar char="●"/>
            </a:pPr>
            <a:r>
              <a:rPr lang="en-US"/>
              <a:t>They show that in essence word2vec also factorizes word context matrix (PMI)</a:t>
            </a:r>
          </a:p>
          <a:p>
            <a:pPr lvl="0" rtl="0">
              <a:spcBef>
                <a:spcPts val="0"/>
              </a:spcBef>
              <a:buNone/>
            </a:pPr>
            <a:r>
              <a:t/>
            </a:r>
            <a:endParaRPr sz="600">
              <a:solidFill>
                <a:srgbClr val="000000"/>
              </a:solidFill>
            </a:endParaRPr>
          </a:p>
          <a:p>
            <a:pPr indent="0" lvl="0" marL="0" marR="0" rtl="0" algn="l">
              <a:lnSpc>
                <a:spcPct val="90000"/>
              </a:lnSpc>
              <a:spcBef>
                <a:spcPts val="1000"/>
              </a:spcBef>
              <a:spcAft>
                <a:spcPts val="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